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00" r:id="rId56"/>
    <p:sldId id="301" r:id="rId57"/>
    <p:sldId id="302" r:id="rId58"/>
    <p:sldId id="325" r:id="rId59"/>
    <p:sldId id="304" r:id="rId60"/>
    <p:sldId id="30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498" autoAdjust="0"/>
  </p:normalViewPr>
  <p:slideViewPr>
    <p:cSldViewPr snapToGrid="0">
      <p:cViewPr varScale="1">
        <p:scale>
          <a:sx n="62" d="100"/>
          <a:sy n="62" d="100"/>
        </p:scale>
        <p:origin x="20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B302D-886F-426D-B5F8-47BEE50AD9A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E66-C339-4B1B-87FC-F713AEEA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2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B21969A-CF7B-4BD0-9416-62DF6CF65713}" type="slidenum">
              <a:rPr lang="he-IL" smtClean="0"/>
              <a:pPr eaLnBrk="1" hangingPunct="1"/>
              <a:t>1</a:t>
            </a:fld>
            <a:endParaRPr lang="en-GB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91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1472EC5-D75A-44C7-A22B-8E640B79376A}" type="slidenum">
              <a:rPr lang="he-IL" smtClean="0"/>
              <a:pPr eaLnBrk="1" hangingPunct="1"/>
              <a:t>16</a:t>
            </a:fld>
            <a:endParaRPr lang="en-GB" smtClean="0">
              <a:latin typeface="Times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Do it. </a:t>
            </a:r>
          </a:p>
        </p:txBody>
      </p:sp>
    </p:spTree>
    <p:extLst>
      <p:ext uri="{BB962C8B-B14F-4D97-AF65-F5344CB8AC3E}">
        <p14:creationId xmlns:p14="http://schemas.microsoft.com/office/powerpoint/2010/main" val="2997436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FA272F-DB4E-4829-BD27-F48FA60DD892}" type="slidenum">
              <a:rPr lang="he-IL" smtClean="0"/>
              <a:pPr eaLnBrk="1" hangingPunct="1"/>
              <a:t>17</a:t>
            </a:fld>
            <a:endParaRPr lang="en-GB" smtClean="0">
              <a:latin typeface="Times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Read through, then choose three things you’ve felt recently, and complete the sentences.  share in groups</a:t>
            </a:r>
          </a:p>
        </p:txBody>
      </p:sp>
    </p:spTree>
    <p:extLst>
      <p:ext uri="{BB962C8B-B14F-4D97-AF65-F5344CB8AC3E}">
        <p14:creationId xmlns:p14="http://schemas.microsoft.com/office/powerpoint/2010/main" val="1085145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A30E6BD-1880-49D1-9406-BFA73AF25CBB}" type="slidenum">
              <a:rPr lang="he-IL" smtClean="0"/>
              <a:pPr eaLnBrk="1" hangingPunct="1"/>
              <a:t>18</a:t>
            </a:fld>
            <a:endParaRPr lang="en-GB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27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794B4A6-98AC-437B-A76A-F31BF96790F5}" type="slidenum">
              <a:rPr lang="he-IL" smtClean="0"/>
              <a:pPr eaLnBrk="1" hangingPunct="1"/>
              <a:t>19</a:t>
            </a:fld>
            <a:endParaRPr lang="en-GB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61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38BDBB7-CAE0-4B31-8DF9-6921FABC6E70}" type="slidenum">
              <a:rPr lang="he-IL" smtClean="0"/>
              <a:pPr eaLnBrk="1" hangingPunct="1"/>
              <a:t>20</a:t>
            </a:fld>
            <a:endParaRPr lang="en-GB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5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0102860-CD99-46DC-9CB7-D89E4D913F98}" type="slidenum">
              <a:rPr lang="he-IL" smtClean="0"/>
              <a:pPr eaLnBrk="1" hangingPunct="1"/>
              <a:t>21</a:t>
            </a:fld>
            <a:endParaRPr lang="en-GB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97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1160FA2-08EE-4301-9209-8492BD15DF42}" type="slidenum">
              <a:rPr lang="he-IL" smtClean="0"/>
              <a:pPr eaLnBrk="1" hangingPunct="1"/>
              <a:t>23</a:t>
            </a:fld>
            <a:endParaRPr lang="en-GB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62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51129D9-63A2-4955-9954-C111805423E4}" type="slidenum">
              <a:rPr lang="he-IL" smtClean="0"/>
              <a:pPr eaLnBrk="1" hangingPunct="1"/>
              <a:t>24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60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F85765A-BD9A-4ACB-94A7-3A240CCDD08E}" type="slidenum">
              <a:rPr lang="he-IL" smtClean="0"/>
              <a:pPr eaLnBrk="1" hangingPunct="1"/>
              <a:t>25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38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4733D98-45EF-4A31-B415-B7CF75FCD600}" type="slidenum">
              <a:rPr lang="he-IL" smtClean="0"/>
              <a:pPr eaLnBrk="1" hangingPunct="1"/>
              <a:t>26</a:t>
            </a:fld>
            <a:endParaRPr lang="en-GB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8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2AACADD-5324-4663-AF49-9F93878D19E4}" type="slidenum">
              <a:rPr lang="he-IL" smtClean="0"/>
              <a:pPr eaLnBrk="1" hangingPunct="1"/>
              <a:t>6</a:t>
            </a:fld>
            <a:endParaRPr lang="en-GB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99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4BD31F8-138E-437D-A09A-37EC5E97B50B}" type="slidenum">
              <a:rPr lang="he-IL" smtClean="0"/>
              <a:pPr eaLnBrk="1" hangingPunct="1"/>
              <a:t>27</a:t>
            </a:fld>
            <a:endParaRPr lang="en-GB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48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947C9E9-FF9B-4A64-8EA0-5506E1B49335}" type="slidenum">
              <a:rPr lang="he-IL" smtClean="0"/>
              <a:pPr eaLnBrk="1" hangingPunct="1"/>
              <a:t>28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82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1002A3B-85AA-4CF4-913E-A8C69C143FC9}" type="slidenum">
              <a:rPr lang="he-IL" smtClean="0"/>
              <a:pPr eaLnBrk="1" hangingPunct="1"/>
              <a:t>29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87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C93E0AA-816F-4C8A-B8E4-A104D4EBF765}" type="slidenum">
              <a:rPr lang="he-IL" smtClean="0"/>
              <a:pPr eaLnBrk="1" hangingPunct="1"/>
              <a:t>30</a:t>
            </a:fld>
            <a:endParaRPr lang="en-GB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548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E083CA-0175-42A5-A7B6-287701FE12AC}" type="slidenum">
              <a:rPr lang="he-IL" smtClean="0"/>
              <a:pPr eaLnBrk="1" hangingPunct="1"/>
              <a:t>31</a:t>
            </a:fld>
            <a:endParaRPr lang="en-GB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84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B96EF77-8720-4EC5-817D-6CFB32413660}" type="slidenum">
              <a:rPr lang="he-IL" smtClean="0"/>
              <a:pPr eaLnBrk="1" hangingPunct="1"/>
              <a:t>32</a:t>
            </a:fld>
            <a:endParaRPr lang="en-GB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576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6B3B4ED-AB07-4D15-B64F-D2298595C434}" type="slidenum">
              <a:rPr lang="he-IL" smtClean="0"/>
              <a:pPr eaLnBrk="1" hangingPunct="1"/>
              <a:t>33</a:t>
            </a:fld>
            <a:endParaRPr lang="en-GB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40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E321DD5-C297-4614-9E0E-84DB08C9A492}" type="slidenum">
              <a:rPr lang="he-IL" smtClean="0"/>
              <a:pPr eaLnBrk="1" hangingPunct="1"/>
              <a:t>34</a:t>
            </a:fld>
            <a:endParaRPr lang="en-GB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587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E28B42A-45A2-4B9D-B949-2A679DA98FC2}" type="slidenum">
              <a:rPr lang="he-IL" smtClean="0"/>
              <a:pPr eaLnBrk="1" hangingPunct="1"/>
              <a:t>35</a:t>
            </a:fld>
            <a:endParaRPr lang="en-GB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50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always a need for creative.</a:t>
            </a:r>
            <a:r>
              <a:rPr lang="en-US" baseline="0" smtClean="0"/>
              <a:t> But today – need for critical thinking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75F66-6F89-4426-8CC9-3F6D70067BE8}" type="slidenum">
              <a:rPr lang="he-IL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52768A9-82AC-45B1-88C4-158BAA9AB256}" type="slidenum">
              <a:rPr lang="he-IL" smtClean="0"/>
              <a:pPr eaLnBrk="1" hangingPunct="1"/>
              <a:t>7</a:t>
            </a:fld>
            <a:endParaRPr lang="en-GB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Language learning: deep processing.  If you do something with the language, you are more likely to remember it. 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Craik, F. I. M., and Lockhart, R. S. (1972) 'Levels of processing: A framework for memory research', </a:t>
            </a:r>
            <a:r>
              <a:rPr lang="en-US" i="1" smtClean="0">
                <a:latin typeface="Arial" pitchFamily="34" charset="0"/>
                <a:cs typeface="Arial" pitchFamily="34" charset="0"/>
              </a:rPr>
              <a:t>Journal of Verbal Learning and Verbal Behaviour</a:t>
            </a:r>
            <a:r>
              <a:rPr lang="en-US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smtClean="0">
                <a:latin typeface="Arial" pitchFamily="34" charset="0"/>
                <a:cs typeface="Arial" pitchFamily="34" charset="0"/>
              </a:rPr>
              <a:t>, 6, 671-684. </a:t>
            </a:r>
          </a:p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227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1B715B3-1934-435A-AB84-17F544A2C92C}" type="slidenum">
              <a:rPr lang="he-IL" smtClean="0"/>
              <a:pPr eaLnBrk="1" hangingPunct="1"/>
              <a:t>56</a:t>
            </a:fld>
            <a:endParaRPr lang="en-GB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So I’m not advocating the use of only HOTS! And any HOTS activity will also involve LOTS. </a:t>
            </a:r>
          </a:p>
        </p:txBody>
      </p:sp>
    </p:spTree>
    <p:extLst>
      <p:ext uri="{BB962C8B-B14F-4D97-AF65-F5344CB8AC3E}">
        <p14:creationId xmlns:p14="http://schemas.microsoft.com/office/powerpoint/2010/main" val="61415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Importance of facts!</a:t>
            </a: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C858DE-E900-46F2-8FA3-088F4C52A30F}" type="slidenum">
              <a:rPr lang="he-IL" smtClean="0"/>
              <a:pPr eaLnBrk="1" hangingPunct="1"/>
              <a:t>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67156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0AEEC07-14AB-4896-87A6-224D9A1B1719}" type="slidenum">
              <a:rPr lang="he-IL" smtClean="0"/>
              <a:pPr eaLnBrk="1" hangingPunct="1"/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95360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91A479F-ACFF-41DB-948D-84C09970ED06}" type="slidenum">
              <a:rPr lang="he-IL" smtClean="0"/>
              <a:pPr eaLnBrk="1" hangingPunct="1"/>
              <a:t>12</a:t>
            </a:fld>
            <a:endParaRPr lang="en-GB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73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E9A49B6-6080-4861-A8C0-B9CD73CAD899}" type="slidenum">
              <a:rPr lang="he-IL" smtClean="0"/>
              <a:pPr eaLnBrk="1" hangingPunct="1"/>
              <a:t>13</a:t>
            </a:fld>
            <a:endParaRPr lang="en-GB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14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FAFD77C-F541-431F-87E1-914E83BA12E0}" type="slidenum">
              <a:rPr lang="he-IL" smtClean="0"/>
              <a:pPr eaLnBrk="1" hangingPunct="1"/>
              <a:t>14</a:t>
            </a:fld>
            <a:endParaRPr lang="en-GB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326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7D76DAE-0FF2-4766-9DE8-0EDC9711E9D4}" type="slidenum">
              <a:rPr lang="he-IL" smtClean="0"/>
              <a:pPr eaLnBrk="1" hangingPunct="1"/>
              <a:t>15</a:t>
            </a:fld>
            <a:endParaRPr lang="en-GB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5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>
              <a:defRPr sz="4500" b="1" cap="none" spc="0">
                <a:ln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93182"/>
            <a:ext cx="9144000" cy="4648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CBFB-6FBC-4EB4-92EE-70ED54A33F51}" type="datetime1">
              <a:rPr lang="en-US" smtClean="0"/>
              <a:t>3/12/2018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74697" y="6461443"/>
            <a:ext cx="514350" cy="328294"/>
          </a:xfrm>
        </p:spPr>
        <p:txBody>
          <a:bodyPr/>
          <a:lstStyle>
            <a:lvl1pPr>
              <a:defRPr sz="1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AE65FE-B5B3-41D4-AFF9-BDDDDC3DC8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0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>
              <a:defRPr sz="4000" b="1" cap="none" spc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09571"/>
            <a:ext cx="9144000" cy="4648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C7E37-74FA-46C9-BFAE-4BAA8B15D0B9}" type="datetime1">
              <a:rPr lang="en-US" smtClean="0"/>
              <a:t>3/12/2018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515350" y="6477832"/>
            <a:ext cx="476643" cy="328294"/>
          </a:xfrm>
        </p:spPr>
        <p:txBody>
          <a:bodyPr/>
          <a:lstStyle>
            <a:lvl1pPr>
              <a:defRPr sz="1500" b="1">
                <a:solidFill>
                  <a:schemeClr val="tx1"/>
                </a:solidFill>
              </a:defRPr>
            </a:lvl1pPr>
          </a:lstStyle>
          <a:p>
            <a:fld id="{2DAE65FE-B5B3-41D4-AFF9-BDDDDC3DC8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36727"/>
            <a:ext cx="7886700" cy="2852737"/>
          </a:xfrm>
        </p:spPr>
        <p:txBody>
          <a:bodyPr anchor="b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>
              <a:defRPr sz="4500" b="1" cap="none" spc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AB3D-6F36-416F-857C-BC9B7E1DAB60}" type="datetime1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09571"/>
            <a:ext cx="9144000" cy="4648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8892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>
              <a:defRPr b="1" cap="none" spc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93182"/>
            <a:ext cx="9144000" cy="4648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B247-74EA-4ACE-B0A6-4A802AF31FD2}" type="datetime1">
              <a:rPr lang="en-US" smtClean="0"/>
              <a:t>3/12/2018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68964" y="6461443"/>
            <a:ext cx="441293" cy="328294"/>
          </a:xfrm>
        </p:spPr>
        <p:txBody>
          <a:bodyPr/>
          <a:lstStyle>
            <a:lvl1pPr>
              <a:defRPr sz="1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AE65FE-B5B3-41D4-AFF9-BDDDDC3DC8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9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3484-ECAF-4418-B4C9-C06349F89BC2}" type="datetime1">
              <a:rPr lang="en-US" smtClean="0"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409571"/>
            <a:ext cx="9144000" cy="4648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2624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40024-42B9-47C1-A1C9-8A7AF095C270}" type="slidenum">
              <a:rPr lang="he-IL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861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A12F9-CAEE-4496-9051-BA5304D3D317}" type="datetime1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E65FE-B5B3-41D4-AFF9-BDDDDC3DC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9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828800"/>
            <a:ext cx="7756525" cy="1984375"/>
          </a:xfrm>
        </p:spPr>
        <p:txBody>
          <a:bodyPr/>
          <a:lstStyle/>
          <a:p>
            <a:pPr eaLnBrk="1" hangingPunct="1"/>
            <a:r>
              <a:rPr lang="en-GB" sz="4600" smtClean="0"/>
              <a:t>Higher-order thinking skills in language teaching/learning</a:t>
            </a:r>
            <a:endParaRPr lang="en-US" sz="46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149725"/>
            <a:ext cx="6553200" cy="1752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Penny Ur</a:t>
            </a:r>
          </a:p>
          <a:p>
            <a:pPr eaLnBrk="1" hangingPunct="1"/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2018</a:t>
            </a:r>
          </a:p>
          <a:p>
            <a:pPr eaLnBrk="1" hangingPunct="1"/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25th International IATEFL Slovenia Conference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02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Educational values</a:t>
            </a:r>
            <a:endParaRPr lang="en-GB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639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The ability and willingness to think for oneself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As distinct from the unthinking acceptance of facts, values, directives etc. laid down by an authority.</a:t>
            </a:r>
          </a:p>
        </p:txBody>
      </p:sp>
    </p:spTree>
    <p:extLst>
      <p:ext uri="{BB962C8B-B14F-4D97-AF65-F5344CB8AC3E}">
        <p14:creationId xmlns:p14="http://schemas.microsoft.com/office/powerpoint/2010/main" val="28905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Interest</a:t>
            </a:r>
            <a:endParaRPr lang="en-GB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59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Activities based on simple recall or knowledge of isolated forms and meanings tend to be boring.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Activities based on higher-order thinking skills are likely to be more interesting. 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290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Critical thinking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75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Conventional vocabulary exercises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600200"/>
            <a:ext cx="7138987" cy="4530725"/>
          </a:xfrm>
        </p:spPr>
        <p:txBody>
          <a:bodyPr/>
          <a:lstStyle/>
          <a:p>
            <a:pPr eaLnBrk="1" hangingPunct="1"/>
            <a:r>
              <a:rPr lang="en-US" smtClean="0"/>
              <a:t>Match picture to word or definition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Gapfill</a:t>
            </a:r>
          </a:p>
        </p:txBody>
      </p:sp>
    </p:spTree>
    <p:extLst>
      <p:ext uri="{BB962C8B-B14F-4D97-AF65-F5344CB8AC3E}">
        <p14:creationId xmlns:p14="http://schemas.microsoft.com/office/powerpoint/2010/main" val="24754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370" name="Group 194"/>
          <p:cNvGraphicFramePr>
            <a:graphicFrameLocks noGrp="1"/>
          </p:cNvGraphicFramePr>
          <p:nvPr>
            <p:ph/>
          </p:nvPr>
        </p:nvGraphicFramePr>
        <p:xfrm>
          <a:off x="539750" y="836613"/>
          <a:ext cx="8229600" cy="5016502"/>
        </p:xfrm>
        <a:graphic>
          <a:graphicData uri="http://schemas.openxmlformats.org/drawingml/2006/table">
            <a:tbl>
              <a:tblPr rtl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A.  A rooster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B. A sheep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C. A rabbit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D. A cat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E. A dog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F. A duck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4601" name="Picture 187" descr="sheep_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981075"/>
            <a:ext cx="57626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188" descr="puppy2_thu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00213"/>
            <a:ext cx="5651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189" descr="cat_thum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565400"/>
            <a:ext cx="6048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191" descr="duck_thum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357563"/>
            <a:ext cx="6032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5" name="Picture 192" descr="rabbit_thum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221163"/>
            <a:ext cx="6048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6" name="Picture 193" descr="rooster_thum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5651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6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497888" cy="1368425"/>
          </a:xfrm>
        </p:spPr>
        <p:txBody>
          <a:bodyPr/>
          <a:lstStyle/>
          <a:p>
            <a:pPr eaLnBrk="1" hangingPunct="1"/>
            <a:r>
              <a:rPr lang="en-US" sz="3400" smtClean="0"/>
              <a:t>Analysis (1)</a:t>
            </a:r>
            <a:br>
              <a:rPr lang="en-US" sz="3400" smtClean="0"/>
            </a:br>
            <a:r>
              <a:rPr lang="en-US" sz="3400" smtClean="0"/>
              <a:t>Classifying</a:t>
            </a:r>
          </a:p>
        </p:txBody>
      </p:sp>
      <p:graphicFrame>
        <p:nvGraphicFramePr>
          <p:cNvPr id="17453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081641"/>
              </p:ext>
            </p:extLst>
          </p:nvPr>
        </p:nvGraphicFramePr>
        <p:xfrm>
          <a:off x="250825" y="1557338"/>
          <a:ext cx="8893175" cy="4649787"/>
        </p:xfrm>
        <a:graphic>
          <a:graphicData uri="http://schemas.openxmlformats.org/drawingml/2006/table">
            <a:tbl>
              <a:tblPr rtl="1"/>
              <a:tblGrid>
                <a:gridCol w="1481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4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1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108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clock, a dog, a dress, a mother, black, a pen, bread, trousers, a bag, a frog, red, boots, a cat, rice, a man,  a baby, pink,a teenager, a hat, a t-shirt,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banana, a book, a sheep, meat, kids, a table, green, an elephant, sugar, white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clothes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animals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20" name="Text Box 43"/>
          <p:cNvSpPr txBox="1">
            <a:spLocks noChangeArrowheads="1"/>
          </p:cNvSpPr>
          <p:nvPr/>
        </p:nvSpPr>
        <p:spPr bwMode="auto">
          <a:xfrm>
            <a:off x="7164388" y="6308725"/>
            <a:ext cx="1979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(vocabulary)</a:t>
            </a:r>
          </a:p>
        </p:txBody>
      </p:sp>
    </p:spTree>
    <p:extLst>
      <p:ext uri="{BB962C8B-B14F-4D97-AF65-F5344CB8AC3E}">
        <p14:creationId xmlns:p14="http://schemas.microsoft.com/office/powerpoint/2010/main" val="29395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150EA-3150-4EB6-B5D7-09F6B1EAB776}" type="slidenum">
              <a:rPr lang="he-IL" altLang="en-US"/>
              <a:pPr>
                <a:defRPr/>
              </a:pPr>
              <a:t>16</a:t>
            </a:fld>
            <a:endParaRPr lang="en-GB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078787" cy="576263"/>
          </a:xfrm>
        </p:spPr>
        <p:txBody>
          <a:bodyPr>
            <a:normAutofit fontScale="90000"/>
          </a:bodyPr>
          <a:lstStyle/>
          <a:p>
            <a:r>
              <a:rPr lang="en-US" sz="3800" smtClean="0"/>
              <a:t>Match</a:t>
            </a:r>
          </a:p>
        </p:txBody>
      </p:sp>
      <p:graphicFrame>
        <p:nvGraphicFramePr>
          <p:cNvPr id="20525" name="Group 45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362950" cy="4230691"/>
        </p:xfrm>
        <a:graphic>
          <a:graphicData uri="http://schemas.openxmlformats.org/drawingml/2006/table">
            <a:tbl>
              <a:tblPr rtl="1"/>
              <a:tblGrid>
                <a:gridCol w="682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a. unhappy and angry because someone has something you want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angry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b. feeling pleasure or satisfaction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sad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c. lacking interest or energy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jealous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d. having a strong feeling against someone or something that makes you want to shout or hurt them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confident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e. unhappy or sorry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 tense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f. nervous, anxious, unable to relax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 doubtful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g. uncertain about something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 apathetic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h. sure or trusting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 happy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8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6C3C8-3E32-470D-8554-E86D5BBD9888}" type="slidenum">
              <a:rPr lang="he-IL" altLang="en-US"/>
              <a:pPr>
                <a:defRPr/>
              </a:pPr>
              <a:t>17</a:t>
            </a:fld>
            <a:endParaRPr lang="en-GB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Complete any three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378825" cy="453548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 smtClean="0"/>
              <a:t>I felt  angry because…</a:t>
            </a:r>
          </a:p>
          <a:p>
            <a:pPr marL="609600" indent="-6096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 smtClean="0"/>
              <a:t>I felt sad although…</a:t>
            </a:r>
          </a:p>
          <a:p>
            <a:pPr marL="609600" indent="-6096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 smtClean="0"/>
              <a:t>I felt jealous when …</a:t>
            </a:r>
          </a:p>
          <a:p>
            <a:pPr marL="609600" indent="-6096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 smtClean="0"/>
              <a:t>I felt confident so  …</a:t>
            </a:r>
          </a:p>
          <a:p>
            <a:pPr marL="609600" indent="-6096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 smtClean="0"/>
              <a:t>I felt tense although …</a:t>
            </a:r>
          </a:p>
          <a:p>
            <a:pPr marL="609600" indent="-6096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 smtClean="0"/>
              <a:t>I felt doubtful because …</a:t>
            </a:r>
          </a:p>
          <a:p>
            <a:pPr marL="609600" indent="-6096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 smtClean="0"/>
              <a:t>I felt apathetic so …</a:t>
            </a:r>
          </a:p>
          <a:p>
            <a:pPr marL="609600" indent="-6096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 smtClean="0"/>
              <a:t>I felt happy when …</a:t>
            </a:r>
          </a:p>
        </p:txBody>
      </p:sp>
    </p:spTree>
    <p:extLst>
      <p:ext uri="{BB962C8B-B14F-4D97-AF65-F5344CB8AC3E}">
        <p14:creationId xmlns:p14="http://schemas.microsoft.com/office/powerpoint/2010/main" val="7487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844675"/>
            <a:ext cx="6923087" cy="42862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smtClean="0"/>
              <a:t>What classes do the following belong to?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 hammer – </a:t>
            </a:r>
            <a:r>
              <a:rPr lang="en-US" sz="2800" i="1" smtClean="0"/>
              <a:t>a tool</a:t>
            </a: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sadness –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 table -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 mother -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 palace - 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December -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winter -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biology -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tennis –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700" smtClean="0">
                <a:solidFill>
                  <a:srgbClr val="0000FF"/>
                </a:solidFill>
              </a:rPr>
              <a:t>(vocabulary)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Generalizing</a:t>
            </a:r>
          </a:p>
        </p:txBody>
      </p:sp>
    </p:spTree>
    <p:extLst>
      <p:ext uri="{BB962C8B-B14F-4D97-AF65-F5344CB8AC3E}">
        <p14:creationId xmlns:p14="http://schemas.microsoft.com/office/powerpoint/2010/main" val="30469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Conventional grammar exercises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2205038"/>
            <a:ext cx="6923087" cy="3925887"/>
          </a:xfrm>
        </p:spPr>
        <p:txBody>
          <a:bodyPr/>
          <a:lstStyle/>
          <a:p>
            <a:pPr eaLnBrk="1" hangingPunct="1"/>
            <a:r>
              <a:rPr lang="en-US" smtClean="0"/>
              <a:t>Gapfill</a:t>
            </a:r>
          </a:p>
          <a:p>
            <a:pPr eaLnBrk="1" hangingPunct="1"/>
            <a:r>
              <a:rPr lang="en-US" smtClean="0"/>
              <a:t>Sentence-completion items</a:t>
            </a:r>
          </a:p>
        </p:txBody>
      </p:sp>
    </p:spTree>
    <p:extLst>
      <p:ext uri="{BB962C8B-B14F-4D97-AF65-F5344CB8AC3E}">
        <p14:creationId xmlns:p14="http://schemas.microsoft.com/office/powerpoint/2010/main" val="22681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Higher-order thinking skills</a:t>
            </a:r>
            <a:endParaRPr lang="en-GB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Higher-order thinking skills are those which involve mental effort, which may take various forms (e.g. problem-solving, contrasting, applying, classifying, creating…).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Lower-order thinking skills need little effort, and are mainly associated with recall or identification of ‘surface’ facts or forms.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808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Relative pronouns</a:t>
            </a:r>
            <a:r>
              <a:rPr lang="en-US" sz="2600" smtClean="0"/>
              <a:t> </a:t>
            </a:r>
            <a:br>
              <a:rPr lang="en-US" sz="2600" smtClean="0"/>
            </a:br>
            <a:r>
              <a:rPr lang="en-US" sz="2600" smtClean="0"/>
              <a:t>(conventional exercise)</a:t>
            </a:r>
            <a:endParaRPr lang="en-US" sz="38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118166"/>
            <a:ext cx="8301038" cy="433343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smtClean="0"/>
              <a:t>Q1 - Stratford is the town ____ Shakespeare was born in.</a:t>
            </a:r>
            <a:endParaRPr lang="en-US" sz="2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	a. where   b.  which   c. Either could be used here.</a:t>
            </a:r>
            <a:endParaRPr lang="en-US" sz="22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smtClean="0"/>
              <a:t>Q2 - The hotel ____ we stayed was good.</a:t>
            </a:r>
            <a:endParaRPr lang="en-US" sz="2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	a. where   b.  which   c. Either could be used here.</a:t>
            </a:r>
            <a:endParaRPr lang="en-US" sz="22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smtClean="0"/>
              <a:t>Q3 - The man ____ interviewed me seemed friendly enough.</a:t>
            </a:r>
            <a:endParaRPr lang="en-US" sz="2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	a. who   b.  which   c. Either could be used here.</a:t>
            </a:r>
            <a:endParaRPr lang="en-US" sz="22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smtClean="0"/>
              <a:t>Q4 - The British Prime Minister, ____ was interviewed yesterday, denied responsibility.</a:t>
            </a:r>
            <a:endParaRPr lang="en-US" sz="2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	a. who   b.  that   c. Either could be used here.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smtClean="0"/>
              <a:t>Q5 - The car ____ was stolen belonged to my partner.</a:t>
            </a:r>
            <a:endParaRPr lang="en-US" sz="2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 	a.  which   b.  that   c. Either could be used here.</a:t>
            </a:r>
          </a:p>
        </p:txBody>
      </p:sp>
    </p:spTree>
    <p:extLst>
      <p:ext uri="{BB962C8B-B14F-4D97-AF65-F5344CB8AC3E}">
        <p14:creationId xmlns:p14="http://schemas.microsoft.com/office/powerpoint/2010/main" val="679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Analysis (2)</a:t>
            </a:r>
            <a:br>
              <a:rPr lang="en-US" sz="3800" smtClean="0"/>
            </a:br>
            <a:r>
              <a:rPr lang="en-US" sz="3800" smtClean="0"/>
              <a:t>Logical analysis and exemplification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Define the following items: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Example: A hammer is a tool which…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smtClean="0"/>
              <a:t>a cow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smtClean="0"/>
              <a:t>Canada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smtClean="0"/>
              <a:t>a chicken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smtClean="0"/>
              <a:t>a carpenter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smtClean="0"/>
              <a:t>cigarettes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smtClean="0"/>
              <a:t>coffee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smtClean="0"/>
              <a:t>a cinema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smtClean="0"/>
              <a:t>Christmas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700" smtClean="0">
                <a:solidFill>
                  <a:srgbClr val="0000FF"/>
                </a:solidFill>
              </a:rPr>
              <a:t>(relative pronouns and clauses)</a:t>
            </a:r>
            <a:r>
              <a:rPr lang="en-US" sz="19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9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304800"/>
          <a:ext cx="8458201" cy="5638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2818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9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List 1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Australia 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apples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August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an airport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an artist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an African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an alligator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air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List 2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 book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Bangladesh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bread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 bedroom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 baby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bottles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 bus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 birthday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List 3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 cow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Canada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 chicken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 carpenter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cigarettes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coffee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 cinema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Christmas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List 4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 duck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 doctor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Denmark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doors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December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 dream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 daughter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disinfectant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List 5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eyes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England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an elephant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the evening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an emperor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an engine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economics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eight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List 6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Hollywood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 helicopter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hands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 hotel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happiness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 hairdresser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history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 horse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784" name="TextBox 1"/>
          <p:cNvSpPr txBox="1">
            <a:spLocks noChangeArrowheads="1"/>
          </p:cNvSpPr>
          <p:nvPr/>
        </p:nvSpPr>
        <p:spPr bwMode="auto">
          <a:xfrm>
            <a:off x="6400800" y="6011863"/>
            <a:ext cx="259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Ur, </a:t>
            </a:r>
            <a:r>
              <a:rPr lang="en-US" i="1"/>
              <a:t>Grammar practice activities,</a:t>
            </a:r>
            <a:r>
              <a:rPr lang="en-US"/>
              <a:t> 2009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2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Analysis (3) </a:t>
            </a:r>
            <a:br>
              <a:rPr lang="en-US" sz="3800" smtClean="0"/>
            </a:br>
            <a:r>
              <a:rPr lang="en-US" sz="3800" smtClean="0"/>
              <a:t>Generalizing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9244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mtClean="0"/>
              <a:t>Here is a list of sentences.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 smtClean="0"/>
              <a:t>We have been working here for a long time.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 smtClean="0"/>
              <a:t>They have been in the country since 1995.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 smtClean="0"/>
              <a:t>The program has been going on for ten minutes.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 smtClean="0"/>
              <a:t>I have loved this singer since the beginning of her career.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 smtClean="0"/>
              <a:t>We have been studying English for four years.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 smtClean="0"/>
              <a:t>She has lived in Haifa since she got married.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800" i="1" smtClean="0"/>
              <a:t>When do you use </a:t>
            </a:r>
            <a:r>
              <a:rPr lang="en-US" sz="2800" smtClean="0"/>
              <a:t>since </a:t>
            </a:r>
            <a:r>
              <a:rPr lang="en-US" sz="2800" i="1" smtClean="0"/>
              <a:t>and</a:t>
            </a:r>
            <a:r>
              <a:rPr lang="en-US" sz="2800" smtClean="0"/>
              <a:t> </a:t>
            </a:r>
            <a:r>
              <a:rPr lang="en-US" sz="2800" i="1" smtClean="0"/>
              <a:t>when do you use </a:t>
            </a:r>
            <a:r>
              <a:rPr lang="en-US" sz="2800" smtClean="0"/>
              <a:t>for? </a:t>
            </a:r>
            <a:endParaRPr lang="en-US" sz="2800" i="1" smtClean="0"/>
          </a:p>
          <a:p>
            <a:pPr marL="533400" indent="-533400" algn="r" eaLnBrk="1" hangingPunct="1">
              <a:buFont typeface="Wingdings" pitchFamily="2" charset="2"/>
              <a:buNone/>
            </a:pPr>
            <a:r>
              <a:rPr lang="en-US" sz="1900" smtClean="0">
                <a:solidFill>
                  <a:srgbClr val="0000FF"/>
                </a:solidFill>
              </a:rPr>
              <a:t>(grammar)</a:t>
            </a:r>
          </a:p>
        </p:txBody>
      </p:sp>
    </p:spTree>
    <p:extLst>
      <p:ext uri="{BB962C8B-B14F-4D97-AF65-F5344CB8AC3E}">
        <p14:creationId xmlns:p14="http://schemas.microsoft.com/office/powerpoint/2010/main" val="335565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Precision (1)</a:t>
            </a:r>
            <a:br>
              <a:rPr lang="en-US" sz="3800" smtClean="0"/>
            </a:br>
            <a:r>
              <a:rPr lang="en-US" sz="3800" i="1" smtClean="0"/>
              <a:t>Inherent contradiction</a:t>
            </a:r>
            <a:endParaRPr lang="en-US" sz="38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828800"/>
            <a:ext cx="6943725" cy="3721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Do these make sense?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smtClean="0"/>
              <a:t>an objective opinion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smtClean="0"/>
              <a:t>a definite maybe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smtClean="0"/>
              <a:t>an exact estimate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smtClean="0"/>
              <a:t>the larger half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sz="1700" smtClean="0">
                <a:solidFill>
                  <a:srgbClr val="0000FF"/>
                </a:solidFill>
              </a:rPr>
              <a:t>(vocabulary, critical reading)</a:t>
            </a:r>
          </a:p>
        </p:txBody>
      </p:sp>
    </p:spTree>
    <p:extLst>
      <p:ext uri="{BB962C8B-B14F-4D97-AF65-F5344CB8AC3E}">
        <p14:creationId xmlns:p14="http://schemas.microsoft.com/office/powerpoint/2010/main" val="48339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Precision (2)</a:t>
            </a:r>
            <a:br>
              <a:rPr lang="en-US" sz="3800" smtClean="0"/>
            </a:br>
            <a:r>
              <a:rPr lang="en-US" sz="3800" i="1" smtClean="0"/>
              <a:t>Tautology</a:t>
            </a:r>
            <a:endParaRPr lang="en-US" sz="38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467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smtClean="0"/>
              <a:t>What’s wrong with these?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en-US" smtClean="0"/>
              <a:t>A free gift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en-US" smtClean="0"/>
              <a:t>A new innovation.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en-US" smtClean="0"/>
              <a:t>We made too many wrong mistakes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en-US" smtClean="0"/>
              <a:t>He exaggerated the situation too much.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en-US" smtClean="0"/>
              <a:t>It’s pure undiluted orange juice.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en-US" smtClean="0"/>
              <a:t>Let’s meet together at six.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en-US" smtClean="0"/>
              <a:t>They commute back and forth every day. </a:t>
            </a:r>
          </a:p>
          <a:p>
            <a:pPr algn="r" eaLnBrk="1" hangingPunct="1">
              <a:lnSpc>
                <a:spcPct val="8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2000" smtClean="0">
                <a:solidFill>
                  <a:srgbClr val="0000FF"/>
                </a:solidFill>
              </a:rPr>
              <a:t>(vocabulary, critical reading)</a:t>
            </a:r>
          </a:p>
        </p:txBody>
      </p:sp>
    </p:spTree>
    <p:extLst>
      <p:ext uri="{BB962C8B-B14F-4D97-AF65-F5344CB8AC3E}">
        <p14:creationId xmlns:p14="http://schemas.microsoft.com/office/powerpoint/2010/main" val="212200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570037"/>
          </a:xfrm>
        </p:spPr>
        <p:txBody>
          <a:bodyPr/>
          <a:lstStyle/>
          <a:p>
            <a:pPr eaLnBrk="1" hangingPunct="1"/>
            <a:r>
              <a:rPr lang="en-US" sz="3400" smtClean="0"/>
              <a:t>Logic (1) </a:t>
            </a:r>
            <a:br>
              <a:rPr lang="en-US" sz="3400" smtClean="0"/>
            </a:br>
            <a:r>
              <a:rPr lang="en-US" sz="3400" smtClean="0"/>
              <a:t>Underlying assumptions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578850" cy="4281488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smtClean="0"/>
              <a:t>What (unsubstantiated) assumptions underlie these statements? 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smtClean="0"/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This food is composed entirely of natural ingredients, so it is good for you as well as being delicious. 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This method is scientifically proven to be effective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Thousands of people have already signed up: join now!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Don’t use this method: it is based on outdated, old-fashioned ideas.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Everyone knows that the earlier you start learning a language the more successfully you will master it.</a:t>
            </a:r>
          </a:p>
          <a:p>
            <a:pPr marL="381000" indent="-381000"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(critical reading, writing)</a:t>
            </a:r>
            <a:r>
              <a:rPr lang="en-US" sz="24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467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Logic (2) </a:t>
            </a:r>
            <a:br>
              <a:rPr lang="en-US" sz="3400" smtClean="0"/>
            </a:br>
            <a:r>
              <a:rPr lang="en-US" sz="3400" smtClean="0"/>
              <a:t>Reasoning: Premise and conclusion</a:t>
            </a:r>
            <a:endParaRPr lang="en-US" sz="29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52600"/>
            <a:ext cx="8353425" cy="4953000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smtClean="0"/>
              <a:t>What’s wrong with these?</a:t>
            </a:r>
            <a:endParaRPr lang="en-US" sz="3200" b="1" smtClean="0"/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These people drink a lot of red wine and have few heart problems: so drinking red wine is good for your heart.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The boy told me he’d left his book at home, but it was in fact in his bag: so he was lying.  That shows he is a liar. 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The word ‘education’ comes from a Latin word meaning ‘to draw out’, so education is about drawing out people’s potential. 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She spends a lot of time reading, so she reads very well.</a:t>
            </a:r>
          </a:p>
          <a:p>
            <a:pPr marL="381000" indent="-381000"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(critical reading, writing)</a:t>
            </a: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42093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447088" cy="1511300"/>
          </a:xfrm>
        </p:spPr>
        <p:txBody>
          <a:bodyPr/>
          <a:lstStyle/>
          <a:p>
            <a:pPr eaLnBrk="1" hangingPunct="1"/>
            <a:r>
              <a:rPr lang="en-US" sz="3400" smtClean="0"/>
              <a:t>Logic (3) </a:t>
            </a:r>
            <a:br>
              <a:rPr lang="en-US" sz="3400" smtClean="0"/>
            </a:br>
            <a:r>
              <a:rPr lang="en-US" sz="3400" i="1" smtClean="0"/>
              <a:t>Ambiguity</a:t>
            </a:r>
            <a:endParaRPr lang="en-US" sz="29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159750" cy="4657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smtClean="0"/>
              <a:t>What’s wrong with these sentences?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We need more comprehensive schools.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Visiting relatives can be boring.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Ambulance man helps dog bite victim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Enraged cow injures farmer with ax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Juvenile court to try shooting defendant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Stolen painting found by tree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Two sisters reunited after 18 years in checkout counter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Kids make nutritious snacks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(linguistic awareness, contrastive analysis</a:t>
            </a:r>
            <a:r>
              <a:rPr lang="en-US" sz="1900" smtClean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859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Logic (4)</a:t>
            </a:r>
            <a:br>
              <a:rPr lang="en-US" sz="3400" smtClean="0"/>
            </a:br>
            <a:r>
              <a:rPr lang="en-US" sz="3400" smtClean="0"/>
              <a:t>Evidence-based conclusions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i="1" smtClean="0"/>
              <a:t>What would be your conclusion from this evidence?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She’s wearing a white coat. 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She’s wearing a stethoscope round her neck.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I saw her examining a patient.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In her office there’s a certificate that says she graduated from medical school.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She was interviewed on television about a disease.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There’s a notice outside her door that says ‘Dr Smith’.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i="1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smtClean="0"/>
              <a:t>“She must be a doctor.”</a:t>
            </a:r>
            <a:endParaRPr lang="he-IL" sz="26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900" smtClean="0">
                <a:solidFill>
                  <a:srgbClr val="0000FF"/>
                </a:solidFill>
              </a:rPr>
              <a:t>(grammar: </a:t>
            </a:r>
            <a:r>
              <a:rPr lang="en-US" sz="1900" i="1" smtClean="0">
                <a:solidFill>
                  <a:srgbClr val="0000FF"/>
                </a:solidFill>
              </a:rPr>
              <a:t>must/ can’t </a:t>
            </a:r>
            <a:r>
              <a:rPr lang="en-US" sz="1900" smtClean="0">
                <a:solidFill>
                  <a:srgbClr val="0000FF"/>
                </a:solidFill>
              </a:rPr>
              <a:t>of logical necessity</a:t>
            </a:r>
            <a:r>
              <a:rPr lang="en-US" sz="1900" i="1" smtClean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20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05800" cy="1474787"/>
          </a:xfrm>
        </p:spPr>
        <p:txBody>
          <a:bodyPr/>
          <a:lstStyle/>
          <a:p>
            <a:r>
              <a:rPr lang="en-US" sz="4400" smtClean="0"/>
              <a:t>Various classifications</a:t>
            </a:r>
            <a:endParaRPr lang="en-GB" sz="440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algn="ctr"/>
            <a:r>
              <a:rPr lang="en-US" sz="3600" smtClean="0"/>
              <a:t>Bloom’s taxonomy</a:t>
            </a:r>
          </a:p>
          <a:p>
            <a:pPr algn="ctr"/>
            <a:r>
              <a:rPr lang="en-US" sz="3600" smtClean="0"/>
              <a:t>Convergent versus divergent</a:t>
            </a:r>
          </a:p>
          <a:p>
            <a:pPr algn="ctr"/>
            <a:r>
              <a:rPr lang="en-US" sz="3600" smtClean="0"/>
              <a:t>Critical thinking</a:t>
            </a:r>
          </a:p>
          <a:p>
            <a:pPr algn="ctr"/>
            <a:r>
              <a:rPr lang="en-US" sz="3600" smtClean="0"/>
              <a:t>Creative thinking</a:t>
            </a:r>
            <a:endParaRPr lang="en-GB" sz="3600" smtClean="0"/>
          </a:p>
        </p:txBody>
      </p:sp>
    </p:spTree>
    <p:extLst>
      <p:ext uri="{BB962C8B-B14F-4D97-AF65-F5344CB8AC3E}">
        <p14:creationId xmlns:p14="http://schemas.microsoft.com/office/powerpoint/2010/main" val="21150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Logic (4)</a:t>
            </a:r>
            <a:br>
              <a:rPr lang="en-US" sz="3400" smtClean="0"/>
            </a:br>
            <a:r>
              <a:rPr lang="en-US" sz="3400" smtClean="0"/>
              <a:t> Evidence-based conclusions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buFont typeface="Wingdings" pitchFamily="2" charset="2"/>
              <a:buNone/>
            </a:pPr>
            <a:endParaRPr lang="en-US" i="1" smtClean="0"/>
          </a:p>
          <a:p>
            <a:pPr lvl="2" eaLnBrk="1" hangingPunct="1">
              <a:buFont typeface="Wingdings" pitchFamily="2" charset="2"/>
              <a:buNone/>
            </a:pPr>
            <a:r>
              <a:rPr lang="en-US" sz="2800" smtClean="0"/>
              <a:t>He never smiles.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800" smtClean="0"/>
              <a:t>We sometimes see him cry.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800" smtClean="0"/>
              <a:t>The funniest jokes can’t make him laugh.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800" smtClean="0"/>
              <a:t>He stays at home all the time. 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“He can’t be very happy.”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“He must be unhappy”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“He must be depressed”</a:t>
            </a:r>
          </a:p>
          <a:p>
            <a:pPr lvl="1" algn="r" eaLnBrk="1" hangingPunct="1">
              <a:buFont typeface="Wingdings" pitchFamily="2" charset="2"/>
              <a:buNone/>
            </a:pPr>
            <a:r>
              <a:rPr lang="en-US" sz="1900" smtClean="0">
                <a:solidFill>
                  <a:srgbClr val="0000FF"/>
                </a:solidFill>
              </a:rPr>
              <a:t>(grammar: </a:t>
            </a:r>
            <a:r>
              <a:rPr lang="en-US" sz="1900" i="1" smtClean="0">
                <a:solidFill>
                  <a:srgbClr val="0000FF"/>
                </a:solidFill>
              </a:rPr>
              <a:t>must/ can’t </a:t>
            </a:r>
            <a:r>
              <a:rPr lang="en-US" sz="1900" smtClean="0">
                <a:solidFill>
                  <a:srgbClr val="0000FF"/>
                </a:solidFill>
              </a:rPr>
              <a:t>of logical necessity</a:t>
            </a:r>
            <a:r>
              <a:rPr lang="en-US" sz="1900" i="1" smtClean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251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Logic (5)</a:t>
            </a:r>
            <a:br>
              <a:rPr lang="en-US" sz="3400" smtClean="0"/>
            </a:br>
            <a:r>
              <a:rPr lang="en-US" sz="3400" smtClean="0"/>
              <a:t>Coherence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507413" cy="529748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Insert an appropriate conjunction</a:t>
            </a:r>
            <a:r>
              <a:rPr lang="en-US" sz="2000" smtClean="0"/>
              <a:t>: </a:t>
            </a:r>
            <a:r>
              <a:rPr lang="en-US" sz="2000" i="1" smtClean="0"/>
              <a:t>because / since, although/in spite of the fact that, so/therefore, but/however/nevertheless, and, moreover/in addition, if / provided that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smtClean="0"/>
              <a:t>She is a good teacher … she hasn’t had much training.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smtClean="0"/>
              <a:t>I know they are here… I saw them a moment ago.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smtClean="0"/>
              <a:t>She has ten children … she still has time to write books.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smtClean="0"/>
              <a:t>He is a good boss … he has a sense of humour.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smtClean="0"/>
              <a:t>We will come … we get an invitation. 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smtClean="0"/>
              <a:t>We will certainly come … we have plenty of time. 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smtClean="0"/>
              <a:t>He’s lived in the US all his life… he must know English.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smtClean="0"/>
              <a:t>He is a good speaker … I don’t like him very much. 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smtClean="0"/>
              <a:t>There isn’t much water in the desert … not many plants can grow there. 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smtClean="0"/>
              <a:t>It seems there’s plenty of time … we need to get started immediately.</a:t>
            </a:r>
            <a:r>
              <a:rPr lang="en-US" sz="2000" i="1" smtClean="0"/>
              <a:t> </a:t>
            </a:r>
          </a:p>
          <a:p>
            <a:pPr marL="609600" indent="-609600" algn="r" eaLnBrk="1" hangingPunct="1">
              <a:lnSpc>
                <a:spcPct val="8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2000" smtClean="0">
                <a:solidFill>
                  <a:srgbClr val="0000FF"/>
                </a:solidFill>
              </a:rPr>
              <a:t>(conjunctions</a:t>
            </a:r>
            <a:r>
              <a:rPr lang="en-US" sz="2000" i="1" smtClean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15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Creative thinking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91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Divergent thinking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18487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How many things can you think of to say about this picture?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                                                       </a:t>
            </a:r>
            <a:r>
              <a:rPr lang="en-US" sz="2100" smtClean="0">
                <a:solidFill>
                  <a:srgbClr val="0000FF"/>
                </a:solidFill>
              </a:rPr>
              <a:t>(oral fluency)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How many ways can you think of to solve this dilemma?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                                                       </a:t>
            </a:r>
            <a:r>
              <a:rPr lang="en-US" sz="2100" smtClean="0">
                <a:solidFill>
                  <a:srgbClr val="0000FF"/>
                </a:solidFill>
              </a:rPr>
              <a:t>(oral fluency)</a:t>
            </a: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How many ways can you think of to compare a train with a car?</a:t>
            </a:r>
            <a:r>
              <a:rPr lang="en-US" smtClean="0"/>
              <a:t>  </a:t>
            </a:r>
            <a:br>
              <a:rPr lang="en-US" smtClean="0"/>
            </a:br>
            <a:r>
              <a:rPr lang="en-US" smtClean="0"/>
              <a:t>                                                     </a:t>
            </a:r>
            <a:r>
              <a:rPr lang="en-US" sz="2100" smtClean="0">
                <a:solidFill>
                  <a:srgbClr val="0000FF"/>
                </a:solidFill>
              </a:rPr>
              <a:t>(comparatives)</a:t>
            </a: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How many endings can you think of for the sentence: If I had a million dollars…?</a:t>
            </a:r>
            <a:r>
              <a:rPr lang="he-IL" smtClean="0"/>
              <a:t> 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                                                       </a:t>
            </a:r>
            <a:r>
              <a:rPr lang="en-US" sz="2100" smtClean="0">
                <a:solidFill>
                  <a:srgbClr val="0000FF"/>
                </a:solidFill>
              </a:rPr>
              <a:t>(conditionals)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4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4210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How many ways can you think of to use an empty tin can?  (A pen?  A piece of plasticine?)</a:t>
            </a:r>
            <a:r>
              <a:rPr lang="en-US" smtClean="0"/>
              <a:t>                                             </a:t>
            </a:r>
            <a:br>
              <a:rPr lang="en-US" smtClean="0"/>
            </a:br>
            <a:r>
              <a:rPr lang="en-US" smtClean="0"/>
              <a:t>                                          </a:t>
            </a:r>
            <a:r>
              <a:rPr lang="en-US" sz="2100" smtClean="0">
                <a:solidFill>
                  <a:srgbClr val="0000FF"/>
                </a:solidFill>
              </a:rPr>
              <a:t>(oral fluency, </a:t>
            </a:r>
            <a:r>
              <a:rPr lang="en-US" sz="2100" i="1" smtClean="0">
                <a:solidFill>
                  <a:srgbClr val="0000FF"/>
                </a:solidFill>
              </a:rPr>
              <a:t>can/could</a:t>
            </a:r>
            <a:r>
              <a:rPr lang="en-US" sz="2100" smtClean="0">
                <a:solidFill>
                  <a:srgbClr val="0000FF"/>
                </a:solidFill>
              </a:rPr>
              <a:t>)</a:t>
            </a: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How many adjectives can you think of to describe the noun </a:t>
            </a:r>
            <a:r>
              <a:rPr lang="en-US" sz="2600" i="1" smtClean="0"/>
              <a:t>road?  movie? song?</a:t>
            </a:r>
            <a:r>
              <a:rPr lang="en-US" i="1" smtClean="0"/>
              <a:t>                     </a:t>
            </a:r>
            <a:br>
              <a:rPr lang="en-US" i="1" smtClean="0"/>
            </a:br>
            <a:r>
              <a:rPr lang="en-US" i="1" smtClean="0"/>
              <a:t>                   </a:t>
            </a:r>
            <a:r>
              <a:rPr lang="en-US" sz="2100" smtClean="0">
                <a:solidFill>
                  <a:srgbClr val="0000FF"/>
                </a:solidFill>
              </a:rPr>
              <a:t>(grammar: adjective-before-noun, vocabulary)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How many nouns can you think of that could be described by the adjective </a:t>
            </a:r>
            <a:r>
              <a:rPr lang="en-US" sz="2600" i="1" smtClean="0"/>
              <a:t>clear?</a:t>
            </a:r>
            <a:r>
              <a:rPr lang="en-US" sz="2600" smtClean="0"/>
              <a:t> (</a:t>
            </a:r>
            <a:r>
              <a:rPr lang="en-US" sz="2600" i="1" smtClean="0"/>
              <a:t>hard? black?</a:t>
            </a:r>
            <a:r>
              <a:rPr lang="en-US" sz="2600" smtClean="0"/>
              <a:t>)</a:t>
            </a:r>
            <a:r>
              <a:rPr lang="en-US" sz="2600" i="1" smtClean="0"/>
              <a:t/>
            </a:r>
            <a:br>
              <a:rPr lang="en-US" sz="2600" i="1" smtClean="0"/>
            </a:br>
            <a:r>
              <a:rPr lang="en-US" i="1" smtClean="0"/>
              <a:t>                              </a:t>
            </a:r>
            <a:r>
              <a:rPr lang="en-US" sz="2100" smtClean="0">
                <a:solidFill>
                  <a:srgbClr val="0000FF"/>
                </a:solidFill>
              </a:rPr>
              <a:t>(adjective-before-noun, vocabulary)</a:t>
            </a:r>
          </a:p>
        </p:txBody>
      </p:sp>
    </p:spTree>
    <p:extLst>
      <p:ext uri="{BB962C8B-B14F-4D97-AF65-F5344CB8AC3E}">
        <p14:creationId xmlns:p14="http://schemas.microsoft.com/office/powerpoint/2010/main" val="4356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Originality, </a:t>
            </a:r>
            <a:r>
              <a:rPr lang="en-US" smtClean="0">
                <a:latin typeface="Arial" pitchFamily="34" charset="0"/>
              </a:rPr>
              <a:t>‘</a:t>
            </a:r>
            <a:r>
              <a:rPr lang="en-US" smtClean="0"/>
              <a:t>lateral</a:t>
            </a:r>
            <a:r>
              <a:rPr lang="en-US" smtClean="0">
                <a:latin typeface="Arial" pitchFamily="34" charset="0"/>
              </a:rPr>
              <a:t>’</a:t>
            </a:r>
            <a:r>
              <a:rPr lang="en-US" smtClean="0"/>
              <a:t> thinking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876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  <a:buFont typeface="Garamond" pitchFamily="18" charset="0"/>
              <a:buAutoNum type="arabicPeriod"/>
            </a:pPr>
            <a:r>
              <a:rPr lang="en-US" sz="2800" smtClean="0"/>
              <a:t>Think of ten ways to compare a computer with a piece of spaghetti.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Font typeface="Garamond" pitchFamily="18" charset="0"/>
              <a:buAutoNum type="arabicPeriod"/>
            </a:pPr>
            <a:r>
              <a:rPr lang="en-US" sz="2800" smtClean="0"/>
              <a:t>Find six questions to which the answer is …</a:t>
            </a:r>
            <a:r>
              <a:rPr lang="en-US" sz="2800" i="1" smtClean="0"/>
              <a:t>twelve…(tomorrow …of course! …my mother </a:t>
            </a:r>
            <a:r>
              <a:rPr lang="en-US" sz="2800" smtClean="0"/>
              <a:t>…)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Font typeface="Garamond" pitchFamily="18" charset="0"/>
              <a:buAutoNum type="arabicPeriod"/>
            </a:pPr>
            <a:r>
              <a:rPr lang="en-US" sz="2800" smtClean="0"/>
              <a:t>Suggest at least three </a:t>
            </a:r>
            <a:r>
              <a:rPr lang="en-US" sz="2800" u="sng" smtClean="0"/>
              <a:t>advantages</a:t>
            </a:r>
            <a:r>
              <a:rPr lang="en-US" sz="2800" smtClean="0"/>
              <a:t> of being an only child? (Of not having a cellphone? Of having no car?)</a:t>
            </a:r>
          </a:p>
        </p:txBody>
      </p:sp>
    </p:spTree>
    <p:extLst>
      <p:ext uri="{BB962C8B-B14F-4D97-AF65-F5344CB8AC3E}">
        <p14:creationId xmlns:p14="http://schemas.microsoft.com/office/powerpoint/2010/main" val="22316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/>
              <a:t>Name ten things you have never done.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/>
              <a:t>Name six things that you can’t touch, and why.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/>
              <a:t>Say six negative things about …</a:t>
            </a:r>
            <a:r>
              <a:rPr lang="en-US" i="1"/>
              <a:t>a pen … a cat … English.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/>
              <a:t>Say four NICE things about your friend, using negative sentences.  </a:t>
            </a:r>
            <a:br>
              <a:rPr lang="en-US"/>
            </a:b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Coping with Internet information</a:t>
            </a:r>
            <a:br>
              <a:rPr lang="en-US"/>
            </a:b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Critical thinking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mtClean="0"/>
              <a:t>Today critical thinking skills need to be employed in the course of exposure to Internet information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mtClean="0"/>
              <a:t>.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r>
              <a:rPr lang="en-US" smtClean="0"/>
              <a:t>Most of it in English. </a:t>
            </a:r>
          </a:p>
          <a:p>
            <a:pPr marL="0" indent="0" algn="ctr">
              <a:buNone/>
            </a:pPr>
            <a:endParaRPr lang="en-US" smtClean="0"/>
          </a:p>
        </p:txBody>
      </p:sp>
      <p:pic>
        <p:nvPicPr>
          <p:cNvPr id="5" name="Picture 4" descr="Image result for google logo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907" y="3200400"/>
            <a:ext cx="3766185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42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‘Information’ includes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 algn="ctr"/>
            <a:r>
              <a:rPr lang="en-US" smtClean="0"/>
              <a:t>(true) </a:t>
            </a:r>
            <a:r>
              <a:rPr lang="en-US"/>
              <a:t>facts</a:t>
            </a:r>
          </a:p>
          <a:p>
            <a:pPr algn="ctr"/>
            <a:r>
              <a:rPr lang="en-US" smtClean="0"/>
              <a:t>partial facts</a:t>
            </a:r>
          </a:p>
          <a:p>
            <a:pPr algn="ctr"/>
            <a:r>
              <a:rPr lang="en-US" smtClean="0"/>
              <a:t>facts + non-facts </a:t>
            </a:r>
          </a:p>
          <a:p>
            <a:pPr algn="ctr"/>
            <a:r>
              <a:rPr lang="en-US" smtClean="0"/>
              <a:t>opinions disguised as facts</a:t>
            </a:r>
          </a:p>
          <a:p>
            <a:pPr algn="ctr"/>
            <a:r>
              <a:rPr lang="en-US" smtClean="0"/>
              <a:t>misinformation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mtClean="0"/>
              <a:t>Critical thinking includes…</a:t>
            </a:r>
            <a:endParaRPr lang="en-GB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181600"/>
          </a:xfrm>
        </p:spPr>
        <p:txBody>
          <a:bodyPr/>
          <a:lstStyle/>
          <a:p>
            <a:pPr eaLnBrk="1" hangingPunct="1"/>
            <a:r>
              <a:rPr lang="en-US" sz="2800" smtClean="0"/>
              <a:t>Analysis: being able to distinguish between categories, generalize, exemplify etc. </a:t>
            </a:r>
          </a:p>
          <a:p>
            <a:pPr eaLnBrk="1" hangingPunct="1"/>
            <a:r>
              <a:rPr lang="en-US" sz="2800" smtClean="0"/>
              <a:t>Precision: being aware of imprecision (vague, contradictory or tautologous statements) in input and one’s own self-expression</a:t>
            </a:r>
          </a:p>
          <a:p>
            <a:pPr eaLnBrk="1" hangingPunct="1"/>
            <a:r>
              <a:rPr lang="en-US" sz="2800" smtClean="0"/>
              <a:t>Logic: being aware of illogical reasoning in input and taking care to be logical in one’s own thinking</a:t>
            </a:r>
          </a:p>
          <a:p>
            <a:pPr eaLnBrk="1" hangingPunct="1"/>
            <a:r>
              <a:rPr lang="en-US" sz="2800" smtClean="0"/>
              <a:t>Criticism: not taking for granted; being able to to apply criteria in order to evaluate</a:t>
            </a:r>
          </a:p>
          <a:p>
            <a:endParaRPr lang="en-GB" sz="2800" smtClean="0"/>
          </a:p>
        </p:txBody>
      </p:sp>
    </p:spTree>
    <p:extLst>
      <p:ext uri="{BB962C8B-B14F-4D97-AF65-F5344CB8AC3E}">
        <p14:creationId xmlns:p14="http://schemas.microsoft.com/office/powerpoint/2010/main" val="4944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vocabulary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888" y="1828800"/>
            <a:ext cx="8229600" cy="3768725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fake news</a:t>
            </a:r>
          </a:p>
          <a:p>
            <a:pPr marL="0" indent="0" algn="ctr">
              <a:buNone/>
            </a:pPr>
            <a:r>
              <a:rPr lang="en-US" smtClean="0"/>
              <a:t>truthiness</a:t>
            </a:r>
          </a:p>
          <a:p>
            <a:pPr marL="0" indent="0" algn="ctr">
              <a:buNone/>
            </a:pPr>
            <a:r>
              <a:rPr lang="en-US" smtClean="0"/>
              <a:t>post-truth</a:t>
            </a:r>
            <a:endParaRPr lang="en-US"/>
          </a:p>
          <a:p>
            <a:pPr marL="0" indent="0" algn="ctr">
              <a:buNone/>
            </a:pPr>
            <a:r>
              <a:rPr lang="en-US" smtClean="0"/>
              <a:t>advertorials</a:t>
            </a:r>
          </a:p>
        </p:txBody>
      </p:sp>
    </p:spTree>
    <p:extLst>
      <p:ext uri="{BB962C8B-B14F-4D97-AF65-F5344CB8AC3E}">
        <p14:creationId xmlns:p14="http://schemas.microsoft.com/office/powerpoint/2010/main" val="14854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92525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Just because it’s written up there doesn’t necessarily mean it’s true.</a:t>
            </a:r>
          </a:p>
          <a:p>
            <a:pPr marL="0" indent="0" algn="ctr">
              <a:buNone/>
            </a:pPr>
            <a:r>
              <a:rPr lang="en-US" smtClean="0"/>
              <a:t>How do I know?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5876" t="14055" r="13462" b="8452"/>
          <a:stretch/>
        </p:blipFill>
        <p:spPr bwMode="auto">
          <a:xfrm>
            <a:off x="990600" y="609600"/>
            <a:ext cx="7391400" cy="510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98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Fake news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smtClean="0"/>
              <a:t>NASA WARNS 'PLANET X' IS HEADED STRAIGHT FOR EARTH</a:t>
            </a:r>
          </a:p>
          <a:p>
            <a:pPr marL="0" indent="0" algn="ctr">
              <a:buNone/>
            </a:pPr>
            <a:endParaRPr lang="en-US" sz="3200" smtClean="0"/>
          </a:p>
          <a:p>
            <a:pPr marL="0" indent="0" algn="ctr">
              <a:buNone/>
            </a:pPr>
            <a:r>
              <a:rPr lang="en-US" sz="3200" b="1" smtClean="0"/>
              <a:t>PERMANENT CLOSURE AT WALT DISNEY WORLD DUE TO HURRICANE IRMA</a:t>
            </a:r>
            <a:endParaRPr lang="en-US" sz="3200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enny\Downloads\19748827_10213382479218756_8785373555924116230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5532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7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 suspicious if...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/>
              <a:t>The </a:t>
            </a:r>
            <a:r>
              <a:rPr lang="en-US" sz="2000" smtClean="0"/>
              <a:t>content is </a:t>
            </a:r>
            <a:r>
              <a:rPr lang="en-US" sz="2000"/>
              <a:t>unlikely and sensational </a:t>
            </a:r>
          </a:p>
          <a:p>
            <a:pPr lvl="0"/>
            <a:r>
              <a:rPr lang="en-US" sz="2000"/>
              <a:t>It arouses a strong positive or negative reaction (you want it/don’t want it to be true</a:t>
            </a:r>
            <a:r>
              <a:rPr lang="en-US" sz="2000" smtClean="0"/>
              <a:t>)</a:t>
            </a:r>
          </a:p>
          <a:p>
            <a:pPr lvl="0"/>
            <a:r>
              <a:rPr lang="en-US" sz="2000" smtClean="0"/>
              <a:t>It’s trying to persuade you to spend money</a:t>
            </a:r>
            <a:endParaRPr lang="en-US" sz="2000"/>
          </a:p>
          <a:p>
            <a:pPr lvl="0"/>
            <a:r>
              <a:rPr lang="en-US" sz="2000" smtClean="0"/>
              <a:t>You </a:t>
            </a:r>
            <a:r>
              <a:rPr lang="en-US" sz="2000"/>
              <a:t>saw it on a website you haven’t met before</a:t>
            </a:r>
          </a:p>
          <a:p>
            <a:pPr lvl="0"/>
            <a:r>
              <a:rPr lang="en-US" sz="2000"/>
              <a:t>It reached you through social media or email</a:t>
            </a:r>
          </a:p>
          <a:p>
            <a:pPr lvl="0"/>
            <a:r>
              <a:rPr lang="en-US" sz="2000" smtClean="0"/>
              <a:t>The </a:t>
            </a:r>
            <a:r>
              <a:rPr lang="en-US" sz="2000"/>
              <a:t>headline is big, </a:t>
            </a:r>
            <a:r>
              <a:rPr lang="en-US" sz="2000" smtClean="0"/>
              <a:t>capitalized, maybe </a:t>
            </a:r>
            <a:r>
              <a:rPr lang="en-US" sz="2000"/>
              <a:t>with exclamation </a:t>
            </a:r>
            <a:r>
              <a:rPr lang="en-US" sz="2000" smtClean="0"/>
              <a:t>marks </a:t>
            </a:r>
            <a:endParaRPr lang="en-US" sz="2000"/>
          </a:p>
          <a:p>
            <a:pPr lvl="0"/>
            <a:r>
              <a:rPr lang="en-US" sz="2000" smtClean="0"/>
              <a:t>It </a:t>
            </a:r>
            <a:r>
              <a:rPr lang="en-US" sz="2000"/>
              <a:t>has no date or acknowledged author.</a:t>
            </a:r>
          </a:p>
          <a:p>
            <a:pPr lvl="0"/>
            <a:r>
              <a:rPr lang="en-US" sz="2000"/>
              <a:t>It provides no evidence or </a:t>
            </a:r>
            <a:r>
              <a:rPr lang="en-US" sz="2000" smtClean="0"/>
              <a:t>sources of information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4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 evaluate: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1"/>
            <a:r>
              <a:rPr lang="en-US" sz="2400" smtClean="0"/>
              <a:t>(News item) Is it likely?</a:t>
            </a:r>
          </a:p>
          <a:p>
            <a:pPr lvl="1"/>
            <a:r>
              <a:rPr lang="en-US" sz="2400" smtClean="0"/>
              <a:t>Is it an advertisement? </a:t>
            </a:r>
          </a:p>
          <a:p>
            <a:pPr lvl="1"/>
            <a:r>
              <a:rPr lang="en-US" sz="2400" smtClean="0"/>
              <a:t>Is the argument logical?</a:t>
            </a:r>
          </a:p>
          <a:p>
            <a:pPr lvl="1"/>
            <a:r>
              <a:rPr lang="en-US" sz="2400" smtClean="0"/>
              <a:t>Is there evidence? </a:t>
            </a:r>
          </a:p>
          <a:p>
            <a:pPr lvl="1"/>
            <a:r>
              <a:rPr lang="en-US" sz="2400" smtClean="0"/>
              <a:t>Who wrote it?</a:t>
            </a:r>
          </a:p>
          <a:p>
            <a:pPr lvl="1"/>
            <a:r>
              <a:rPr lang="en-US" sz="2400" smtClean="0"/>
              <a:t>Is the journal / newspaper / website likely to be objective? Or does it have commercial or political interests?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878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In the light of the OECD report, I was interested to know whether students use/prefer digital textbooks.</a:t>
            </a:r>
          </a:p>
          <a:p>
            <a:pPr marL="0" indent="0">
              <a:buNone/>
            </a:pPr>
            <a:r>
              <a:rPr lang="en-US" smtClean="0"/>
              <a:t>There’s plenty of research providing conflicting evidence: yes and no.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/>
          </p:nvPr>
        </p:nvPicPr>
        <p:blipFill rotWithShape="1">
          <a:blip r:embed="rId2"/>
          <a:srcRect l="4167" t="19943" r="36111" b="9971"/>
          <a:stretch/>
        </p:blipFill>
        <p:spPr bwMode="auto">
          <a:xfrm>
            <a:off x="381000" y="488128"/>
            <a:ext cx="8305800" cy="5607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88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2500" t="21652" r="26389" b="13011"/>
          <a:stretch/>
        </p:blipFill>
        <p:spPr bwMode="auto">
          <a:xfrm>
            <a:off x="609600" y="381000"/>
            <a:ext cx="7696200" cy="556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80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Creative thinking</a:t>
            </a:r>
            <a:endParaRPr lang="en-GB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6325"/>
          </a:xfrm>
        </p:spPr>
        <p:txBody>
          <a:bodyPr/>
          <a:lstStyle/>
          <a:p>
            <a:pPr algn="ctr"/>
            <a:r>
              <a:rPr lang="en-US" smtClean="0"/>
              <a:t>The ability to think up original solutions to problems</a:t>
            </a:r>
          </a:p>
          <a:p>
            <a:pPr algn="ctr"/>
            <a:r>
              <a:rPr lang="en-US" smtClean="0"/>
              <a:t>The ability to create new constructs, interpretations or works of art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638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7906" t="8835" r="11218" b="7331"/>
          <a:stretch/>
        </p:blipFill>
        <p:spPr bwMode="auto">
          <a:xfrm>
            <a:off x="723900" y="277813"/>
            <a:ext cx="7696200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5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6875" t="10766" r="32731" b="4542"/>
          <a:stretch/>
        </p:blipFill>
        <p:spPr bwMode="auto">
          <a:xfrm>
            <a:off x="1219200" y="381000"/>
            <a:ext cx="6553199" cy="5749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39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 checked out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Likelihood?</a:t>
            </a:r>
          </a:p>
          <a:p>
            <a:r>
              <a:rPr lang="en-US"/>
              <a:t>W</a:t>
            </a:r>
            <a:r>
              <a:rPr lang="en-US" smtClean="0"/>
              <a:t>ebsite? </a:t>
            </a:r>
          </a:p>
          <a:p>
            <a:r>
              <a:rPr lang="en-US" smtClean="0"/>
              <a:t>Source or author?</a:t>
            </a:r>
          </a:p>
          <a:p>
            <a:r>
              <a:rPr lang="en-US" smtClean="0"/>
              <a:t>Evidence?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8975" t="15385" r="33013" b="18138"/>
          <a:stretch/>
        </p:blipFill>
        <p:spPr bwMode="auto">
          <a:xfrm>
            <a:off x="762000" y="457200"/>
            <a:ext cx="7924800" cy="556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92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222222"/>
                </a:solidFill>
              </a:rPr>
              <a:t>Baron, N. S., Calixte, R. M., &amp; Havewala, M. (2017). The persistence of print among university students: An exploratory study. </a:t>
            </a:r>
            <a:r>
              <a:rPr lang="en-US" i="1">
                <a:solidFill>
                  <a:srgbClr val="222222"/>
                </a:solidFill>
              </a:rPr>
              <a:t>Telematics and Informatics</a:t>
            </a:r>
            <a:r>
              <a:rPr lang="en-US">
                <a:solidFill>
                  <a:srgbClr val="222222"/>
                </a:solidFill>
              </a:rPr>
              <a:t>, </a:t>
            </a:r>
            <a:r>
              <a:rPr lang="en-US" i="1">
                <a:solidFill>
                  <a:srgbClr val="222222"/>
                </a:solidFill>
              </a:rPr>
              <a:t>34</a:t>
            </a:r>
            <a:r>
              <a:rPr lang="en-US">
                <a:solidFill>
                  <a:srgbClr val="222222"/>
                </a:solidFill>
              </a:rPr>
              <a:t>(5), 590-604.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concluding comments 1</a:t>
            </a:r>
            <a:endParaRPr lang="en-GB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49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There is no strict dividing line between lower- and higher-order thinking skills.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It’s a continuum.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142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concluding comments 2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30725"/>
          </a:xfrm>
        </p:spPr>
        <p:txBody>
          <a:bodyPr/>
          <a:lstStyle/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smtClean="0"/>
          </a:p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The use of higher order thinking skills in language teaching materials contribute to good learning, and are important.. </a:t>
            </a:r>
          </a:p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u="sng" smtClean="0"/>
              <a:t>However</a:t>
            </a:r>
            <a:r>
              <a:rPr lang="en-US" sz="2800" smtClean="0"/>
              <a:t>:</a:t>
            </a:r>
          </a:p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Knowledge of facts and lower-order thinking skills are basic and essential.</a:t>
            </a:r>
          </a:p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smtClean="0"/>
          </a:p>
        </p:txBody>
      </p:sp>
    </p:spTree>
    <p:extLst>
      <p:ext uri="{BB962C8B-B14F-4D97-AF65-F5344CB8AC3E}">
        <p14:creationId xmlns:p14="http://schemas.microsoft.com/office/powerpoint/2010/main" val="3236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concluding comments 3</a:t>
            </a:r>
            <a:endParaRPr lang="en-GB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9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800" smtClean="0"/>
              <a:t>It is easier to implement higher-order thinking skills in more advanced materials in the upper grades.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u="sng" smtClean="0"/>
              <a:t>However: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800" smtClean="0"/>
              <a:t>It is just as important, and perfectly feasible, to implement them in beginner and intermediate materials, or in courses for elementary and middle school.</a:t>
            </a:r>
            <a:endParaRPr lang="en-GB" sz="2800" smtClean="0"/>
          </a:p>
        </p:txBody>
      </p:sp>
    </p:spTree>
    <p:extLst>
      <p:ext uri="{BB962C8B-B14F-4D97-AF65-F5344CB8AC3E}">
        <p14:creationId xmlns:p14="http://schemas.microsoft.com/office/powerpoint/2010/main" val="13587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r>
              <a:rPr lang="en-US" smtClean="0"/>
              <a:t>Critical thinking is crucial when approaching material accessed through Internet sources.</a:t>
            </a:r>
          </a:p>
          <a:p>
            <a:r>
              <a:rPr lang="en-US" smtClean="0"/>
              <a:t>Students should be encouraged to be on the lookout for </a:t>
            </a:r>
            <a:r>
              <a:rPr lang="en-US"/>
              <a:t>distortions, illogical argument, gaps, </a:t>
            </a:r>
            <a:r>
              <a:rPr lang="en-US" smtClean="0"/>
              <a:t>contradictions and </a:t>
            </a:r>
            <a:r>
              <a:rPr lang="en-US"/>
              <a:t>lack of </a:t>
            </a:r>
            <a:r>
              <a:rPr lang="en-US" smtClean="0"/>
              <a:t>evidence...  </a:t>
            </a:r>
            <a:endParaRPr lang="en-US"/>
          </a:p>
          <a:p>
            <a:r>
              <a:rPr lang="en-US" smtClean="0"/>
              <a:t>... and aware that ‘news’ features may sometimes be fake news or advertorials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9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smtClean="0"/>
              <a:t>References</a:t>
            </a:r>
            <a:endParaRPr lang="en-GB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2002420"/>
            <a:ext cx="8229600" cy="4128505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2800" smtClean="0"/>
              <a:t>Bloom B. S. (ed). (1956). </a:t>
            </a:r>
            <a:r>
              <a:rPr lang="en-US" sz="2800" i="1" smtClean="0"/>
              <a:t>A Taxonomy of Educational Objectives</a:t>
            </a:r>
            <a:r>
              <a:rPr lang="en-US" sz="2800" smtClean="0"/>
              <a:t>. New York: Longman.</a:t>
            </a:r>
            <a:endParaRPr lang="en-GB" sz="3600" smtClean="0"/>
          </a:p>
          <a:p>
            <a:pPr marL="0" lvl="1" indent="0">
              <a:spcAft>
                <a:spcPct val="30000"/>
              </a:spcAft>
              <a:buClr>
                <a:schemeClr val="tx1"/>
              </a:buClr>
              <a:buSzPct val="85000"/>
              <a:buFont typeface="Wingdings" pitchFamily="2" charset="2"/>
              <a:buNone/>
            </a:pPr>
            <a:r>
              <a:rPr lang="en-US" sz="2800" smtClean="0"/>
              <a:t>De Bono, E. (1967). </a:t>
            </a:r>
            <a:r>
              <a:rPr lang="en-US" sz="2800" i="1" smtClean="0"/>
              <a:t>The use of lateral thinking</a:t>
            </a:r>
            <a:r>
              <a:rPr lang="en-US" sz="2800" smtClean="0"/>
              <a:t>. Harmondsworth: Penguin.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smtClean="0"/>
              <a:t>Waters, A. (2006). Thinking and language learning . </a:t>
            </a:r>
            <a:r>
              <a:rPr lang="en-US" sz="2800" i="1" smtClean="0"/>
              <a:t>ELT Journal, 60</a:t>
            </a:r>
            <a:r>
              <a:rPr lang="en-US" sz="2800" smtClean="0"/>
              <a:t>(4), 319-327.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smtClean="0"/>
              <a:t>Ur, P. (2009). </a:t>
            </a:r>
            <a:r>
              <a:rPr lang="en-US" sz="2800" i="1" smtClean="0"/>
              <a:t>Grammar practice activities. </a:t>
            </a:r>
            <a:r>
              <a:rPr lang="en-US" sz="2800" smtClean="0"/>
              <a:t>Cambridge: Cambridge University Press</a:t>
            </a:r>
          </a:p>
          <a:p>
            <a:pPr marL="0" indent="0">
              <a:buFont typeface="Wingdings" pitchFamily="2" charset="2"/>
              <a:buNone/>
            </a:pPr>
            <a:endParaRPr lang="en-US" sz="1800" smtClean="0"/>
          </a:p>
          <a:p>
            <a:pPr marL="0" indent="0">
              <a:buFont typeface="Wingdings" pitchFamily="2" charset="2"/>
              <a:buNone/>
            </a:pPr>
            <a:endParaRPr lang="en-GB" sz="1800" smtClean="0"/>
          </a:p>
        </p:txBody>
      </p:sp>
    </p:spTree>
    <p:extLst>
      <p:ext uri="{BB962C8B-B14F-4D97-AF65-F5344CB8AC3E}">
        <p14:creationId xmlns:p14="http://schemas.microsoft.com/office/powerpoint/2010/main" val="21456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Creative thinking includes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6385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Divergent thinking: brainstorming a large number of responses to any cue or task</a:t>
            </a:r>
          </a:p>
          <a:p>
            <a:pPr eaLnBrk="1" hangingPunct="1">
              <a:defRPr/>
            </a:pPr>
            <a:r>
              <a:rPr lang="en-US" smtClean="0"/>
              <a:t>Original or ‘lateral’ thinking: devising original, unconventional responses to problems or tasks</a:t>
            </a:r>
          </a:p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en-US" sz="2000" smtClean="0"/>
              <a:t>De Bono, 1967</a:t>
            </a: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7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 for your attention! </a:t>
            </a:r>
            <a:endParaRPr lang="en-GB" smtClean="0"/>
          </a:p>
        </p:txBody>
      </p:sp>
      <p:sp>
        <p:nvSpPr>
          <p:cNvPr id="532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pennyur@gmail.com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884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Reasons for using higher-order thinking in language teaching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pPr algn="ctr" eaLnBrk="1" hangingPunct="1"/>
            <a:r>
              <a:rPr lang="en-US" smtClean="0"/>
              <a:t>Language learning</a:t>
            </a:r>
          </a:p>
          <a:p>
            <a:pPr algn="ctr" eaLnBrk="1" hangingPunct="1"/>
            <a:r>
              <a:rPr lang="en-US" smtClean="0"/>
              <a:t>Intellectual development</a:t>
            </a:r>
          </a:p>
          <a:p>
            <a:pPr algn="ctr" eaLnBrk="1" hangingPunct="1"/>
            <a:r>
              <a:rPr lang="en-US" smtClean="0"/>
              <a:t>Educational values</a:t>
            </a:r>
          </a:p>
          <a:p>
            <a:pPr algn="ctr" eaLnBrk="1" hangingPunct="1"/>
            <a:r>
              <a:rPr lang="en-US" smtClean="0"/>
              <a:t>Interest</a:t>
            </a:r>
          </a:p>
        </p:txBody>
      </p:sp>
    </p:spTree>
    <p:extLst>
      <p:ext uri="{BB962C8B-B14F-4D97-AF65-F5344CB8AC3E}">
        <p14:creationId xmlns:p14="http://schemas.microsoft.com/office/powerpoint/2010/main" val="41399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Language learning</a:t>
            </a:r>
            <a:endParaRPr lang="en-GB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New language items are better imprinted on our memory if we use </a:t>
            </a:r>
            <a:r>
              <a:rPr lang="en-US" i="1" smtClean="0"/>
              <a:t>deep processing</a:t>
            </a:r>
            <a:r>
              <a:rPr lang="en-US" smtClean="0"/>
              <a:t>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This means relating the item meaningfully to its meanings and to other items previously learnt.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Deeper processing inevitably involves higher-order thinking skills </a:t>
            </a:r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en-US" sz="2800" smtClean="0"/>
              <a:t>Waters, 2006 </a:t>
            </a:r>
          </a:p>
        </p:txBody>
      </p:sp>
    </p:spTree>
    <p:extLst>
      <p:ext uri="{BB962C8B-B14F-4D97-AF65-F5344CB8AC3E}">
        <p14:creationId xmlns:p14="http://schemas.microsoft.com/office/powerpoint/2010/main" val="13042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Intellectual development</a:t>
            </a:r>
            <a:endParaRPr lang="en-GB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mtClean="0"/>
              <a:t>The learning of facts and concepts.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mtClean="0"/>
              <a:t>+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mtClean="0"/>
              <a:t>The ability to relate these to each other, criticize, draw conclusions, create new ideas etc.</a:t>
            </a:r>
          </a:p>
        </p:txBody>
      </p:sp>
    </p:spTree>
    <p:extLst>
      <p:ext uri="{BB962C8B-B14F-4D97-AF65-F5344CB8AC3E}">
        <p14:creationId xmlns:p14="http://schemas.microsoft.com/office/powerpoint/2010/main" val="8223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a.potx" id="{082F2907-2324-46C0-A780-A979EFFFF5EF}" vid="{58532D4B-BCEF-422E-AB04-10656229E7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</TotalTime>
  <Words>2390</Words>
  <Application>Microsoft Office PowerPoint</Application>
  <PresentationFormat>Diaprojekcija na zaslonu (4:3)</PresentationFormat>
  <Paragraphs>408</Paragraphs>
  <Slides>60</Slides>
  <Notes>30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60</vt:i4>
      </vt:variant>
    </vt:vector>
  </HeadingPairs>
  <TitlesOfParts>
    <vt:vector size="68" baseType="lpstr">
      <vt:lpstr>Arial</vt:lpstr>
      <vt:lpstr>Calibri</vt:lpstr>
      <vt:lpstr>Calibri Light</vt:lpstr>
      <vt:lpstr>Garamond</vt:lpstr>
      <vt:lpstr>Times</vt:lpstr>
      <vt:lpstr>Times New Roman</vt:lpstr>
      <vt:lpstr>Wingdings</vt:lpstr>
      <vt:lpstr>Office Theme</vt:lpstr>
      <vt:lpstr>Higher-order thinking skills in language teaching/learning</vt:lpstr>
      <vt:lpstr>Higher-order thinking skills</vt:lpstr>
      <vt:lpstr>Various classifications</vt:lpstr>
      <vt:lpstr>Critical thinking includes…</vt:lpstr>
      <vt:lpstr>Creative thinking</vt:lpstr>
      <vt:lpstr>Creative thinking includes</vt:lpstr>
      <vt:lpstr>Reasons for using higher-order thinking in language teaching</vt:lpstr>
      <vt:lpstr>Language learning</vt:lpstr>
      <vt:lpstr>Intellectual development</vt:lpstr>
      <vt:lpstr>Educational values</vt:lpstr>
      <vt:lpstr>Interest</vt:lpstr>
      <vt:lpstr>1. Critical thinking</vt:lpstr>
      <vt:lpstr>Conventional vocabulary exercises </vt:lpstr>
      <vt:lpstr>PowerPointova predstavitev</vt:lpstr>
      <vt:lpstr>Analysis (1) Classifying</vt:lpstr>
      <vt:lpstr>Match</vt:lpstr>
      <vt:lpstr>Complete any three</vt:lpstr>
      <vt:lpstr>Generalizing</vt:lpstr>
      <vt:lpstr>Conventional grammar exercises</vt:lpstr>
      <vt:lpstr>Relative pronouns  (conventional exercise)</vt:lpstr>
      <vt:lpstr>Analysis (2) Logical analysis and exemplification</vt:lpstr>
      <vt:lpstr>PowerPointova predstavitev</vt:lpstr>
      <vt:lpstr>Analysis (3)  Generalizing</vt:lpstr>
      <vt:lpstr>Precision (1) Inherent contradiction</vt:lpstr>
      <vt:lpstr>Precision (2) Tautology</vt:lpstr>
      <vt:lpstr>Logic (1)  Underlying assumptions</vt:lpstr>
      <vt:lpstr>Logic (2)  Reasoning: Premise and conclusion</vt:lpstr>
      <vt:lpstr>Logic (3)  Ambiguity</vt:lpstr>
      <vt:lpstr>Logic (4) Evidence-based conclusions</vt:lpstr>
      <vt:lpstr>Logic (4)  Evidence-based conclusions</vt:lpstr>
      <vt:lpstr>Logic (5) Coherence</vt:lpstr>
      <vt:lpstr>2. Creative thinking</vt:lpstr>
      <vt:lpstr>1. Divergent thinking</vt:lpstr>
      <vt:lpstr>PowerPointova predstavitev</vt:lpstr>
      <vt:lpstr>2. Originality, ‘lateral’ thinking</vt:lpstr>
      <vt:lpstr>PowerPointova predstavitev</vt:lpstr>
      <vt:lpstr>Coping with Internet information </vt:lpstr>
      <vt:lpstr>Critical thinking</vt:lpstr>
      <vt:lpstr>‘Information’ includes</vt:lpstr>
      <vt:lpstr>New vocabulary</vt:lpstr>
      <vt:lpstr>PowerPointova predstavitev</vt:lpstr>
      <vt:lpstr>PowerPointova predstavitev</vt:lpstr>
      <vt:lpstr>Fake news</vt:lpstr>
      <vt:lpstr>PowerPointova predstavitev</vt:lpstr>
      <vt:lpstr>Get suspicious if...</vt:lpstr>
      <vt:lpstr>So evaluate:</vt:lpstr>
      <vt:lpstr>An example</vt:lpstr>
      <vt:lpstr>PowerPointova predstavitev</vt:lpstr>
      <vt:lpstr>PowerPointova predstavitev</vt:lpstr>
      <vt:lpstr>PowerPointova predstavitev</vt:lpstr>
      <vt:lpstr>PowerPointova predstavitev</vt:lpstr>
      <vt:lpstr>I checked out</vt:lpstr>
      <vt:lpstr>PowerPointova predstavitev</vt:lpstr>
      <vt:lpstr>PowerPointova predstavitev</vt:lpstr>
      <vt:lpstr>Some concluding comments 1</vt:lpstr>
      <vt:lpstr>Some concluding comments 2</vt:lpstr>
      <vt:lpstr>Some concluding comments 3</vt:lpstr>
      <vt:lpstr>PowerPointova predstavitev</vt:lpstr>
      <vt:lpstr>References</vt:lpstr>
      <vt:lpstr>Thank you for your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Penny Ur</dc:creator>
  <cp:lastModifiedBy>Sandra Vida</cp:lastModifiedBy>
  <cp:revision>62</cp:revision>
  <dcterms:created xsi:type="dcterms:W3CDTF">2014-06-06T05:21:22Z</dcterms:created>
  <dcterms:modified xsi:type="dcterms:W3CDTF">2018-03-12T20:55:53Z</dcterms:modified>
</cp:coreProperties>
</file>