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498" autoAdjust="0"/>
  </p:normalViewPr>
  <p:slideViewPr>
    <p:cSldViewPr snapToGrid="0">
      <p:cViewPr varScale="1">
        <p:scale>
          <a:sx n="62" d="100"/>
          <a:sy n="62" d="100"/>
        </p:scale>
        <p:origin x="20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B302D-886F-426D-B5F8-47BEE50AD9A4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64E66-C339-4B1B-87FC-F713AEEAC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24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fld id="{EF3BC8BB-C519-4BD0-A585-58F1E09BDC5F}" type="slidenum">
              <a:rPr lang="en-US" sz="1000" baseline="0" smtClean="0">
                <a:solidFill>
                  <a:schemeClr val="tx1"/>
                </a:solidFill>
                <a:latin typeface="Frutiger LT Std 65 Bold" charset="0"/>
              </a:rPr>
              <a:pPr/>
              <a:t>1</a:t>
            </a:fld>
            <a:endParaRPr lang="en-US" sz="1200" baseline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089593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99FB603-62FC-43F2-BF34-BF5FAFD0099A}" type="slidenum">
              <a:rPr lang="he-IL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705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794F72-7139-4E88-AA9B-24528BA012BD}" type="slidenum">
              <a:rPr lang="he-IL" altLang="en-US"/>
              <a:pPr/>
              <a:t>45</a:t>
            </a:fld>
            <a:endParaRPr lang="en-US" alt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561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ctr">
              <a:defRPr sz="4500" b="1" cap="none" spc="0">
                <a:ln/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93182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CCBFB-6FBC-4EB4-92EE-70ED54A33F51}" type="datetime1">
              <a:rPr lang="en-US" smtClean="0"/>
              <a:t>3/12/2018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474697" y="6461443"/>
            <a:ext cx="514350" cy="328294"/>
          </a:xfrm>
        </p:spPr>
        <p:txBody>
          <a:bodyPr/>
          <a:lstStyle>
            <a:lvl1pPr>
              <a:defRPr sz="15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DAE65FE-B5B3-41D4-AFF9-BDDDDC3DC8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706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ctr">
              <a:defRPr sz="4000" b="1" cap="none" spc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09571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7E37-74FA-46C9-BFAE-4BAA8B15D0B9}" type="datetime1">
              <a:rPr lang="en-US" smtClean="0"/>
              <a:t>3/12/2018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515350" y="6477832"/>
            <a:ext cx="476643" cy="328294"/>
          </a:xfrm>
        </p:spPr>
        <p:txBody>
          <a:bodyPr/>
          <a:lstStyle>
            <a:lvl1pPr>
              <a:defRPr sz="1500" b="1">
                <a:solidFill>
                  <a:schemeClr val="tx1"/>
                </a:solidFill>
              </a:defRPr>
            </a:lvl1pPr>
          </a:lstStyle>
          <a:p>
            <a:fld id="{2DAE65FE-B5B3-41D4-AFF9-BDDDDC3DC8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4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36727"/>
            <a:ext cx="7886700" cy="2852737"/>
          </a:xfrm>
        </p:spPr>
        <p:txBody>
          <a:bodyPr anchor="b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ctr">
              <a:defRPr sz="4500" b="1" cap="none" spc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AB3D-6F36-416F-857C-BC9B7E1DAB60}" type="datetime1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09571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88892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ctr">
              <a:defRPr b="1" cap="none" spc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93182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247-74EA-4ACE-B0A6-4A802AF31FD2}" type="datetime1">
              <a:rPr lang="en-US" smtClean="0"/>
              <a:t>3/12/2018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568964" y="6461443"/>
            <a:ext cx="441293" cy="328294"/>
          </a:xfrm>
        </p:spPr>
        <p:txBody>
          <a:bodyPr/>
          <a:lstStyle>
            <a:lvl1pPr>
              <a:defRPr sz="15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DAE65FE-B5B3-41D4-AFF9-BDDDDC3DC8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97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3484-ECAF-4418-B4C9-C06349F89BC2}" type="datetime1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6409571"/>
            <a:ext cx="9144000" cy="4648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7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26244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A12F9-CAEE-4496-9051-BA5304D3D317}" type="datetime1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E65FE-B5B3-41D4-AFF9-BDDDDC3DC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9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arcor.de/pal.heredi/Smiley%20Face_kleiner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4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0898" y="2812257"/>
            <a:ext cx="6207919" cy="11025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Effective language teaching: using lesson time</a:t>
            </a:r>
            <a:endParaRPr lang="es-ES" b="1" dirty="0" smtClean="0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658873" y="4019861"/>
            <a:ext cx="5811968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Penny Ur</a:t>
            </a:r>
          </a:p>
          <a:p>
            <a:pPr algn="ctr" eaLnBrk="1" hangingPunct="1"/>
            <a:r>
              <a:rPr lang="en-US" sz="3000" b="1" smtClean="0">
                <a:solidFill>
                  <a:schemeClr val="accent1">
                    <a:lumMod val="50000"/>
                  </a:schemeClr>
                </a:solidFill>
              </a:rPr>
              <a:t>2018</a:t>
            </a:r>
          </a:p>
          <a:p>
            <a:pPr algn="ctr" eaLnBrk="1" hangingPunct="1"/>
            <a:r>
              <a:rPr lang="en-US" sz="3200" b="1">
                <a:solidFill>
                  <a:schemeClr val="accent1">
                    <a:lumMod val="50000"/>
                  </a:schemeClr>
                </a:solidFill>
              </a:rPr>
              <a:t>25th International IATEFL Slovenia </a:t>
            </a:r>
            <a:r>
              <a:rPr lang="en-US" sz="3200" b="1" smtClean="0">
                <a:solidFill>
                  <a:schemeClr val="accent1">
                    <a:lumMod val="50000"/>
                  </a:schemeClr>
                </a:solidFill>
              </a:rPr>
              <a:t>Conference</a:t>
            </a:r>
          </a:p>
          <a:p>
            <a:pPr algn="ctr" eaLnBrk="1" hangingPunct="1"/>
            <a:endParaRPr lang="en-US" sz="3200" b="1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/>
            <a:endParaRPr lang="es-E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65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An effective teacher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205979">
              <a:lnSpc>
                <a:spcPct val="80000"/>
              </a:lnSpc>
              <a:spcBef>
                <a:spcPts val="1800"/>
              </a:spcBef>
              <a:spcAft>
                <a:spcPts val="900"/>
              </a:spcAft>
              <a:buFontTx/>
              <a:buAutoNum type="arabicPeriod"/>
            </a:pPr>
            <a:r>
              <a:rPr lang="en-GB" dirty="0"/>
              <a:t>Students are clearly motivated to come to his/her classes.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He/She</a:t>
            </a:r>
            <a:r>
              <a:rPr lang="en-GB" dirty="0"/>
              <a:t> creates a supportive classroom climate.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lessons are based on communicative task-based work.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students are constantly activated in class.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b="1" dirty="0" err="1"/>
              <a:t>His/Her</a:t>
            </a:r>
            <a:r>
              <a:rPr lang="en-GB" b="1" dirty="0"/>
              <a:t> students learn English well.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lessons are orderly; students are consistently on-task.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He/She</a:t>
            </a:r>
            <a:r>
              <a:rPr lang="en-GB" dirty="0"/>
              <a:t> loves his/her students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9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research on </a:t>
            </a:r>
            <a:r>
              <a:rPr lang="en-US" dirty="0" smtClean="0"/>
              <a:t>‘effective teaching’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95499"/>
            <a:ext cx="7886700" cy="4081463"/>
          </a:xfrm>
        </p:spPr>
        <p:txBody>
          <a:bodyPr>
            <a:norm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Doesn’t help very much: too many different components and models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But it seems clear that the choice of methodology is not a crucial </a:t>
            </a:r>
            <a:r>
              <a:rPr lang="en-US" dirty="0" smtClean="0"/>
              <a:t>factor.</a:t>
            </a:r>
            <a:endParaRPr lang="en-US" dirty="0"/>
          </a:p>
          <a:p>
            <a:pPr algn="r"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     </a:t>
            </a:r>
            <a:r>
              <a:rPr lang="en-US" dirty="0" smtClean="0"/>
              <a:t>(Clarke et al., 1996)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9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key factor: use of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71775"/>
            <a:ext cx="7886700" cy="2718197"/>
          </a:xfrm>
        </p:spPr>
        <p:txBody>
          <a:bodyPr>
            <a:normAutofit lnSpcReduction="10000"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The more effective the teaching, the more real learning will take place in any given unit of time. 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mtClean="0"/>
              <a:t>Research on ‘</a:t>
            </a:r>
            <a:r>
              <a:rPr lang="en-US" dirty="0" smtClean="0"/>
              <a:t>academic learning time’ (</a:t>
            </a:r>
            <a:r>
              <a:rPr lang="en-US" smtClean="0"/>
              <a:t>ALT)</a:t>
            </a:r>
          </a:p>
          <a:p>
            <a:pPr algn="r">
              <a:spcBef>
                <a:spcPts val="450"/>
              </a:spcBef>
              <a:spcAft>
                <a:spcPts val="450"/>
              </a:spcAft>
            </a:pPr>
            <a:r>
              <a:rPr lang="en-US" smtClean="0"/>
              <a:t>Berliner, 1990; Gettinger &amp; Walter, 2015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4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5"/>
          <p:cNvSpPr>
            <a:spLocks noChangeArrowheads="1"/>
          </p:cNvSpPr>
          <p:nvPr/>
        </p:nvSpPr>
        <p:spPr bwMode="auto">
          <a:xfrm rot="20414431" flipV="1">
            <a:off x="3275410" y="1269206"/>
            <a:ext cx="594122" cy="1059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GB" sz="1350"/>
          </a:p>
        </p:txBody>
      </p:sp>
      <p:sp>
        <p:nvSpPr>
          <p:cNvPr id="12290" name="Oval 2"/>
          <p:cNvSpPr>
            <a:spLocks noChangeArrowheads="1"/>
          </p:cNvSpPr>
          <p:nvPr/>
        </p:nvSpPr>
        <p:spPr bwMode="auto">
          <a:xfrm>
            <a:off x="1152525" y="485775"/>
            <a:ext cx="6686550" cy="6048375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>
              <a:spcBef>
                <a:spcPct val="0"/>
              </a:spcBef>
              <a:buSzTx/>
              <a:buFontTx/>
              <a:buNone/>
              <a:defRPr/>
            </a:pPr>
            <a:endParaRPr lang="en-US" sz="1350">
              <a:cs typeface="Arial" charset="0"/>
            </a:endParaRPr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731418" y="849995"/>
            <a:ext cx="18407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sz="1800" baseline="0" dirty="0">
                <a:solidFill>
                  <a:schemeClr val="tx1"/>
                </a:solidFill>
                <a:cs typeface="Arial" charset="0"/>
              </a:rPr>
              <a:t>time in school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1952625" y="1335519"/>
            <a:ext cx="5143499" cy="4446156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SzTx/>
              <a:buFontTx/>
              <a:buNone/>
            </a:pPr>
            <a:endParaRPr lang="es-ES" sz="1350">
              <a:cs typeface="Arial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759447" y="1483517"/>
            <a:ext cx="18126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sz="1800" baseline="0" dirty="0">
                <a:solidFill>
                  <a:schemeClr val="tx1"/>
                </a:solidFill>
                <a:cs typeface="Arial" charset="0"/>
              </a:rPr>
              <a:t>time in lesson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2574132" y="1889524"/>
            <a:ext cx="3769518" cy="336827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>
              <a:spcBef>
                <a:spcPct val="0"/>
              </a:spcBef>
              <a:buSzTx/>
              <a:buFontTx/>
              <a:buNone/>
            </a:pPr>
            <a:endParaRPr lang="es-ES" sz="1350">
              <a:cs typeface="Arial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717381" y="2044420"/>
            <a:ext cx="15568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rtl="1" eaLnBrk="1" hangingPunct="1">
              <a:spcBef>
                <a:spcPct val="0"/>
              </a:spcBef>
              <a:buSzTx/>
              <a:buFontTx/>
              <a:buNone/>
            </a:pPr>
            <a:r>
              <a:rPr lang="en-US" sz="1800" baseline="0" dirty="0">
                <a:solidFill>
                  <a:schemeClr val="tx1"/>
                </a:solidFill>
                <a:cs typeface="Arial" charset="0"/>
              </a:rPr>
              <a:t>teaching time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3033116" y="2502400"/>
            <a:ext cx="2807494" cy="2364874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SzTx/>
              <a:buFontTx/>
              <a:buNone/>
            </a:pPr>
            <a:endParaRPr lang="es-ES" sz="1350">
              <a:cs typeface="Arial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773089" y="2702593"/>
            <a:ext cx="15025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sz="1800" baseline="0" dirty="0">
                <a:solidFill>
                  <a:schemeClr val="tx1"/>
                </a:solidFill>
                <a:cs typeface="Arial" charset="0"/>
              </a:rPr>
              <a:t>time on task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3687364" y="3188117"/>
            <a:ext cx="1674019" cy="1187051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>
              <a:spcBef>
                <a:spcPct val="0"/>
              </a:spcBef>
              <a:buSzTx/>
              <a:buFontTx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learning time</a:t>
            </a:r>
          </a:p>
        </p:txBody>
      </p:sp>
      <p:sp>
        <p:nvSpPr>
          <p:cNvPr id="13326" name="Slide Number Placeholder 1"/>
          <p:cNvSpPr txBox="1">
            <a:spLocks noGrp="1"/>
          </p:cNvSpPr>
          <p:nvPr/>
        </p:nvSpPr>
        <p:spPr bwMode="auto">
          <a:xfrm>
            <a:off x="6057900" y="5541169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fld id="{E165F615-67C0-458E-B420-8F9066BC43C9}" type="slidenum">
              <a:rPr lang="en-GB" sz="1050" baseline="0">
                <a:solidFill>
                  <a:schemeClr val="tx1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GB" sz="1050" baseline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3327" name="Rectangle 13"/>
          <p:cNvSpPr>
            <a:spLocks noChangeArrowheads="1"/>
          </p:cNvSpPr>
          <p:nvPr/>
        </p:nvSpPr>
        <p:spPr bwMode="auto">
          <a:xfrm>
            <a:off x="3275411" y="1160861"/>
            <a:ext cx="486965" cy="53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8158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/>
      <p:bldP spid="21510" grpId="0" animBg="1"/>
      <p:bldP spid="21511" grpId="0"/>
      <p:bldP spid="21512" grpId="0" animBg="1"/>
      <p:bldP spid="21513" grpId="0"/>
      <p:bldP spid="215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we waste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200000"/>
              </a:lnSpc>
              <a:spcBef>
                <a:spcPts val="450"/>
              </a:spcBef>
              <a:spcAft>
                <a:spcPts val="450"/>
              </a:spcAft>
              <a:buFontTx/>
              <a:buAutoNum type="arabicPeriod"/>
            </a:pPr>
            <a:r>
              <a:rPr lang="en-US" dirty="0"/>
              <a:t>Profitless ‘busy’ work              </a:t>
            </a:r>
          </a:p>
          <a:p>
            <a:pPr marL="457200" indent="-457200">
              <a:lnSpc>
                <a:spcPct val="200000"/>
              </a:lnSpc>
              <a:spcBef>
                <a:spcPts val="450"/>
              </a:spcBef>
              <a:spcAft>
                <a:spcPts val="450"/>
              </a:spcAft>
              <a:buFontTx/>
              <a:buAutoNum type="arabicPeriod"/>
            </a:pPr>
            <a:r>
              <a:rPr lang="en-US" dirty="0"/>
              <a:t>Wrong choice of language           </a:t>
            </a:r>
          </a:p>
          <a:p>
            <a:pPr marL="457200" indent="-457200">
              <a:lnSpc>
                <a:spcPct val="200000"/>
              </a:lnSpc>
              <a:spcBef>
                <a:spcPts val="450"/>
              </a:spcBef>
              <a:spcAft>
                <a:spcPts val="450"/>
              </a:spcAft>
              <a:buFontTx/>
              <a:buAutoNum type="arabicPeriod"/>
            </a:pPr>
            <a:r>
              <a:rPr lang="en-US" dirty="0"/>
              <a:t>Inappropriate interaction pattern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Profitless ‘busy’ work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They’re busy, but are they learning anything?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48823"/>
            <a:ext cx="7886700" cy="3041149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Tasks that involve a lot of (sometimes interesting / absorbing) activity that does not contribute </a:t>
            </a:r>
            <a:r>
              <a:rPr lang="en-GB" dirty="0" smtClean="0"/>
              <a:t>much to </a:t>
            </a:r>
            <a:r>
              <a:rPr lang="en-GB" dirty="0"/>
              <a:t>learning: </a:t>
            </a:r>
            <a:endParaRPr lang="en-GB" dirty="0" smtClean="0"/>
          </a:p>
          <a:p>
            <a:r>
              <a:rPr lang="en-GB" dirty="0" smtClean="0"/>
              <a:t>Time </a:t>
            </a:r>
            <a:r>
              <a:rPr lang="en-GB" dirty="0"/>
              <a:t>spent </a:t>
            </a:r>
            <a:r>
              <a:rPr lang="en-GB" dirty="0" smtClean="0"/>
              <a:t>…</a:t>
            </a:r>
          </a:p>
          <a:p>
            <a:r>
              <a:rPr lang="en-GB" dirty="0" smtClean="0"/>
              <a:t>… puzzling </a:t>
            </a:r>
            <a:r>
              <a:rPr lang="en-GB" dirty="0"/>
              <a:t>out; </a:t>
            </a:r>
            <a:endParaRPr lang="en-GB" dirty="0" smtClean="0"/>
          </a:p>
          <a:p>
            <a:r>
              <a:rPr lang="en-GB" dirty="0" smtClean="0"/>
              <a:t>… searching</a:t>
            </a:r>
            <a:r>
              <a:rPr lang="en-GB" dirty="0"/>
              <a:t>; </a:t>
            </a:r>
            <a:endParaRPr lang="en-GB" dirty="0" smtClean="0"/>
          </a:p>
          <a:p>
            <a:r>
              <a:rPr lang="en-GB" dirty="0" smtClean="0"/>
              <a:t>… organizing </a:t>
            </a:r>
            <a:r>
              <a:rPr lang="en-GB" dirty="0"/>
              <a:t>group work; </a:t>
            </a:r>
            <a:endParaRPr lang="en-GB" dirty="0" smtClean="0"/>
          </a:p>
          <a:p>
            <a:r>
              <a:rPr lang="en-GB" dirty="0" smtClean="0"/>
              <a:t>… formatting/designing.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7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Computer-generated wordsearch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30425" y="981075"/>
          <a:ext cx="6696072" cy="532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63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708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70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55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4140200" y="3502025"/>
            <a:ext cx="0" cy="22320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2916238" y="2087563"/>
            <a:ext cx="2663825" cy="23034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99" name="TextBox 9"/>
          <p:cNvSpPr txBox="1">
            <a:spLocks noChangeArrowheads="1"/>
          </p:cNvSpPr>
          <p:nvPr/>
        </p:nvSpPr>
        <p:spPr bwMode="auto">
          <a:xfrm>
            <a:off x="241300" y="1052513"/>
            <a:ext cx="1728788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   picture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   computer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3   dog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4   clothes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5   house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6   sun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7   moon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8   bag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9   bottle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10   foot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11   tree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12    flower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13   cup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14   key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15   cat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16    present (n)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17   eyes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18   ball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19   telephone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20    fish</a:t>
            </a:r>
            <a:endParaRPr lang="en-GB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24300" y="1412875"/>
            <a:ext cx="0" cy="25923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700338" y="3357563"/>
            <a:ext cx="100806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49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Home-made</a:t>
            </a:r>
            <a:endParaRPr lang="en-GB" altLang="en-US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59113" y="1700213"/>
          <a:ext cx="4897438" cy="3960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0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8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8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8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02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02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02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K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0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0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W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M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D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G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D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2110" name="TextBox 7"/>
          <p:cNvSpPr txBox="1">
            <a:spLocks noChangeArrowheads="1"/>
          </p:cNvSpPr>
          <p:nvPr/>
        </p:nvSpPr>
        <p:spPr bwMode="auto">
          <a:xfrm>
            <a:off x="611188" y="671513"/>
            <a:ext cx="1728787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   picture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   computer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3   dog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4   clothes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5   house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6   sun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7   moon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8   bag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9   bottle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10   foot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11   tree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12    flower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13   cup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14   key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15   cat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16    present (n)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17   eyes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18   ball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19   telephone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20    fish</a:t>
            </a:r>
            <a:endParaRPr lang="en-GB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cxnSp>
        <p:nvCxnSpPr>
          <p:cNvPr id="10" name="Straight Connector 9"/>
          <p:cNvCxnSpPr/>
          <p:nvPr/>
        </p:nvCxnSpPr>
        <p:spPr>
          <a:xfrm>
            <a:off x="3419475" y="2636838"/>
            <a:ext cx="0" cy="23764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11638" y="4365625"/>
            <a:ext cx="33845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3438" y="5157788"/>
            <a:ext cx="12604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24300" y="1844675"/>
            <a:ext cx="0" cy="23764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40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19894"/>
            <a:ext cx="8229600" cy="5630333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en-US" altLang="en-US" smtClean="0"/>
              <a:t>bicycle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because		people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independent				embarrassed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friend		encourage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privilege						building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enough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4090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‘effective teaching’?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917" y="2048933"/>
            <a:ext cx="7886700" cy="2669965"/>
          </a:xfrm>
        </p:spPr>
        <p:txBody>
          <a:bodyPr/>
          <a:lstStyle/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1350"/>
              </a:spcAft>
            </a:pPr>
            <a:r>
              <a:rPr lang="en-GB" sz="2800" dirty="0"/>
              <a:t>The following seven statements describe possible defining characteristics of an effective teacher.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1350"/>
              </a:spcAft>
            </a:pPr>
            <a:r>
              <a:rPr lang="en-US" sz="2800" dirty="0"/>
              <a:t>How important is each?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1350"/>
              </a:spcAft>
            </a:pPr>
            <a:r>
              <a:rPr lang="en-US" sz="2800" dirty="0"/>
              <a:t>Which would in your opinion be the most important, or ‘key’ criterion for effective teaching?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9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‘Recall and Share’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Students are given a minute or two to look at the words.</a:t>
            </a:r>
          </a:p>
          <a:p>
            <a:r>
              <a:rPr lang="en-US" dirty="0" smtClean="0"/>
              <a:t>The words are deleted / hidden, they try to remember as many as they can.</a:t>
            </a:r>
          </a:p>
          <a:p>
            <a:r>
              <a:rPr lang="en-US" dirty="0" smtClean="0"/>
              <a:t>They then join with classmates, try see how many they can remember together. </a:t>
            </a:r>
          </a:p>
          <a:p>
            <a:r>
              <a:rPr lang="en-US" dirty="0" smtClean="0"/>
              <a:t>The teacher reveals the words again.</a:t>
            </a:r>
          </a:p>
          <a:p>
            <a:r>
              <a:rPr lang="en-US" dirty="0" smtClean="0"/>
              <a:t>The activity activates the students for a high proportion of the time </a:t>
            </a:r>
            <a:r>
              <a:rPr lang="en-US" smtClean="0"/>
              <a:t>actively ‘</a:t>
            </a:r>
            <a:r>
              <a:rPr lang="en-US" dirty="0" smtClean="0"/>
              <a:t>engaging’ with the target material.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0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Wrong choice of language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What language (Slovenian or English) would you use to do the following?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17960" lvl="1">
              <a:lnSpc>
                <a:spcPct val="150000"/>
              </a:lnSpc>
            </a:pPr>
            <a:r>
              <a:rPr lang="en-US" sz="2400" smtClean="0"/>
              <a:t>Express </a:t>
            </a:r>
            <a:r>
              <a:rPr lang="en-US" sz="2400" dirty="0"/>
              <a:t>approval</a:t>
            </a:r>
          </a:p>
          <a:p>
            <a:pPr marL="817960" lvl="1">
              <a:lnSpc>
                <a:spcPct val="200000"/>
              </a:lnSpc>
            </a:pPr>
            <a:r>
              <a:rPr lang="en-US" sz="2400" dirty="0"/>
              <a:t>Explain the meaning of a new word</a:t>
            </a:r>
          </a:p>
          <a:p>
            <a:pPr marL="817960" lvl="1">
              <a:lnSpc>
                <a:spcPct val="200000"/>
              </a:lnSpc>
            </a:pPr>
            <a:r>
              <a:rPr lang="en-US" sz="2400" dirty="0"/>
              <a:t>Explain a tricky grammar point</a:t>
            </a:r>
          </a:p>
          <a:p>
            <a:pPr marL="817960" lvl="1">
              <a:lnSpc>
                <a:spcPct val="200000"/>
              </a:lnSpc>
            </a:pPr>
            <a:r>
              <a:rPr lang="en-US" sz="2400" dirty="0"/>
              <a:t>Give instructions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cs typeface="Arial" charset="0"/>
              </a:rPr>
              <a:t>Probably English: a good opportunity to teach and use phrases such </a:t>
            </a:r>
            <a:r>
              <a:rPr lang="en-US">
                <a:solidFill>
                  <a:schemeClr val="tx1"/>
                </a:solidFill>
                <a:cs typeface="Arial" charset="0"/>
              </a:rPr>
              <a:t>as</a:t>
            </a:r>
            <a:r>
              <a:rPr lang="en-US" smtClean="0">
                <a:solidFill>
                  <a:schemeClr val="tx1"/>
                </a:solidFill>
                <a:cs typeface="Arial" charset="0"/>
              </a:rPr>
              <a:t>:</a:t>
            </a:r>
          </a:p>
          <a:p>
            <a:endParaRPr lang="en-GB" dirty="0">
              <a:solidFill>
                <a:schemeClr val="tx1"/>
              </a:solidFill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26955" y="2927590"/>
            <a:ext cx="2381633" cy="226443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i="1" dirty="0"/>
              <a:t>very good</a:t>
            </a:r>
          </a:p>
          <a:p>
            <a:pPr marL="0" indent="0">
              <a:buNone/>
            </a:pPr>
            <a:r>
              <a:rPr lang="en-US" sz="3200" i="1" dirty="0"/>
              <a:t>nice</a:t>
            </a:r>
          </a:p>
          <a:p>
            <a:pPr marL="0" indent="0">
              <a:buNone/>
            </a:pPr>
            <a:r>
              <a:rPr lang="en-US" sz="3200" i="1" dirty="0"/>
              <a:t>well done</a:t>
            </a:r>
          </a:p>
          <a:p>
            <a:pPr marL="0" indent="0">
              <a:buNone/>
            </a:pPr>
            <a:r>
              <a:rPr lang="en-US" sz="3200" i="1" dirty="0"/>
              <a:t>excellent</a:t>
            </a:r>
            <a:endParaRPr lang="en-GB" sz="3200" i="1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4559643" y="2927590"/>
            <a:ext cx="3644079" cy="302836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i="1" dirty="0"/>
              <a:t>I like it</a:t>
            </a:r>
          </a:p>
          <a:p>
            <a:pPr marL="0" indent="0">
              <a:buNone/>
            </a:pPr>
            <a:r>
              <a:rPr lang="en-US" sz="3200" i="1" dirty="0"/>
              <a:t>that’s great</a:t>
            </a:r>
          </a:p>
          <a:p>
            <a:pPr marL="0" indent="0">
              <a:buNone/>
            </a:pPr>
            <a:r>
              <a:rPr lang="en-US" sz="3200" i="1" dirty="0"/>
              <a:t>amazing</a:t>
            </a:r>
          </a:p>
          <a:p>
            <a:pPr marL="0" indent="0">
              <a:buNone/>
            </a:pPr>
            <a:r>
              <a:rPr lang="en-US" sz="3200" i="1" dirty="0"/>
              <a:t>brilliant</a:t>
            </a:r>
          </a:p>
          <a:p>
            <a:pPr marL="0" indent="0">
              <a:buNone/>
            </a:pPr>
            <a:r>
              <a:rPr lang="en-US" sz="3200" i="1" dirty="0"/>
              <a:t>good for you</a:t>
            </a:r>
            <a:endParaRPr lang="en-GB" sz="3200" i="1" dirty="0"/>
          </a:p>
          <a:p>
            <a:pPr marL="0" indent="0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1788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 a new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825625"/>
            <a:ext cx="7067550" cy="4351338"/>
          </a:xfrm>
        </p:spPr>
        <p:txBody>
          <a:bodyPr/>
          <a:lstStyle/>
          <a:p>
            <a:r>
              <a:rPr lang="en-US" dirty="0" smtClean="0"/>
              <a:t>Very often L1.</a:t>
            </a:r>
          </a:p>
          <a:p>
            <a:r>
              <a:rPr lang="en-US" dirty="0" smtClean="0"/>
              <a:t>Pictures and mime may be ambiguous.</a:t>
            </a:r>
            <a:r>
              <a:rPr lang="en-US" dirty="0" smtClean="0">
                <a:sym typeface="Wingdings" panose="05000000000000000000" pitchFamily="2" charset="2"/>
                <a:hlinkClick r:id="rId2" action="ppaction://hlinksldjump"/>
              </a:rPr>
              <a:t></a:t>
            </a:r>
            <a:endParaRPr lang="en-US" dirty="0" smtClean="0"/>
          </a:p>
          <a:p>
            <a:r>
              <a:rPr lang="en-US" dirty="0" smtClean="0"/>
              <a:t>English explanations / synonyms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are less precise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may not be understood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take more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8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 a tricky grammar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274" y="2539401"/>
            <a:ext cx="7458075" cy="295057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Probably L1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The language that describes the grammar is often more difficult than the usage itself.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mtClean="0"/>
              <a:t>The students’ mother tongue </a:t>
            </a:r>
            <a:r>
              <a:rPr lang="en-US" dirty="0"/>
              <a:t>is faster: leaves more time for engaging with English use of the grammar feature </a:t>
            </a:r>
            <a:r>
              <a:rPr lang="en-US" dirty="0" smtClean="0"/>
              <a:t>itself.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69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Give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84400"/>
            <a:ext cx="7372350" cy="2540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For advanced classes: in English.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For beginner / intermediate: 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Simple, standard instructions: in English</a:t>
            </a:r>
            <a:r>
              <a:rPr lang="en-US" dirty="0" smtClean="0"/>
              <a:t>.</a:t>
            </a:r>
            <a:endParaRPr lang="en-US" dirty="0"/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Complex instructions for group / individual work, or homework – in </a:t>
            </a:r>
            <a:r>
              <a:rPr lang="en-US" dirty="0" smtClean="0"/>
              <a:t>L1.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2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Inappropriate interaction pattern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0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7000"/>
            <a:ext cx="7886700" cy="1227667"/>
          </a:xfrm>
        </p:spPr>
        <p:txBody>
          <a:bodyPr/>
          <a:lstStyle/>
          <a:p>
            <a:r>
              <a:rPr lang="en-GB" smtClean="0"/>
              <a:t>Types of interaction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4475"/>
            <a:ext cx="7886700" cy="4662488"/>
          </a:xfrm>
        </p:spPr>
        <p:txBody>
          <a:bodyPr>
            <a:normAutofit fontScale="77500" lnSpcReduction="20000"/>
          </a:bodyPr>
          <a:lstStyle/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1. Teacher talk</a:t>
            </a: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2. Teacher elicits from single individual learner (closed-ended) </a:t>
            </a: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3. Teacher elicits from full class (closed-ended choral)</a:t>
            </a: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4. Teacher elicits from multiple individual learners (open‑ended)</a:t>
            </a: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5. Individual learner elicits from teacher </a:t>
            </a: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6. Full-class discussion</a:t>
            </a: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7. Collaboration</a:t>
            </a: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8. Individual work</a:t>
            </a: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9. Group/pair work</a:t>
            </a:r>
          </a:p>
          <a:p>
            <a:pPr algn="ctr">
              <a:spcBef>
                <a:spcPct val="0"/>
              </a:spcBef>
              <a:spcAft>
                <a:spcPts val="450"/>
              </a:spcAft>
            </a:pPr>
            <a:r>
              <a:rPr lang="en-US" dirty="0"/>
              <a:t>10. Self-access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024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23850" y="673100"/>
          <a:ext cx="8362950" cy="5441949"/>
        </p:xfrm>
        <a:graphic>
          <a:graphicData uri="http://schemas.openxmlformats.org/drawingml/2006/table">
            <a:tbl>
              <a:tblPr/>
              <a:tblGrid>
                <a:gridCol w="2746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Objective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Interaction pattern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understand a point of grammar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produce instances of a grammatical structure (practice)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talk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writing skills through short writing assignments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1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reading fluency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53" name="Slide Number Placeholder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fld id="{57B4A7CA-5166-4829-AE44-E9E9E9FCED9D}" type="slidenum">
              <a:rPr lang="en-GB" sz="1400" baseline="0">
                <a:solidFill>
                  <a:schemeClr val="tx1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SzTx/>
                <a:buFontTx/>
                <a:buNone/>
              </a:pPr>
              <a:t>29</a:t>
            </a:fld>
            <a:endParaRPr lang="en-GB" sz="1400" baseline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An effective teacher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205979">
              <a:lnSpc>
                <a:spcPct val="80000"/>
              </a:lnSpc>
              <a:spcBef>
                <a:spcPts val="1800"/>
              </a:spcBef>
              <a:spcAft>
                <a:spcPts val="900"/>
              </a:spcAft>
              <a:buFontTx/>
              <a:buAutoNum type="arabicPeriod"/>
            </a:pPr>
            <a:r>
              <a:rPr lang="en-GB" dirty="0"/>
              <a:t>Students are clearly motivated to come </a:t>
            </a:r>
            <a:r>
              <a:rPr lang="en-GB"/>
              <a:t>to </a:t>
            </a:r>
            <a:r>
              <a:rPr lang="en-GB" smtClean="0"/>
              <a:t>his/her classes. </a:t>
            </a:r>
            <a:endParaRPr lang="en-GB" dirty="0"/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He/She</a:t>
            </a:r>
            <a:r>
              <a:rPr lang="en-GB" dirty="0"/>
              <a:t> creates a supportive classroom climate.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lessons are based on communicative task-based work.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students are constantly activated in class.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students learn English well.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lessons are orderly; students are consistently on-task.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He/She</a:t>
            </a:r>
            <a:r>
              <a:rPr lang="en-GB" dirty="0"/>
              <a:t> loves his/her students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2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024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23850" y="673100"/>
          <a:ext cx="8362950" cy="5441949"/>
        </p:xfrm>
        <a:graphic>
          <a:graphicData uri="http://schemas.openxmlformats.org/drawingml/2006/table">
            <a:tbl>
              <a:tblPr/>
              <a:tblGrid>
                <a:gridCol w="2746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Objective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Interaction pattern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understand a point of grammar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(teacher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individual)  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Teacher explanation (teacher talk)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produce instances of a grammatical structure (practice)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talk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writing skills through short writing assignments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1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reading fluency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53" name="Slide Number Placeholder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fld id="{57B4A7CA-5166-4829-AE44-E9E9E9FCED9D}" type="slidenum">
              <a:rPr lang="en-GB" sz="1400" baseline="0">
                <a:solidFill>
                  <a:schemeClr val="tx1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SzTx/>
                <a:buFontTx/>
                <a:buNone/>
              </a:pPr>
              <a:t>30</a:t>
            </a:fld>
            <a:endParaRPr lang="en-GB" sz="1400" baseline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024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23850" y="673100"/>
          <a:ext cx="8362950" cy="5441949"/>
        </p:xfrm>
        <a:graphic>
          <a:graphicData uri="http://schemas.openxmlformats.org/drawingml/2006/table">
            <a:tbl>
              <a:tblPr/>
              <a:tblGrid>
                <a:gridCol w="2746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Objective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Interaction pattern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understand a point of grammar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(teacher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individual)  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Teacher explanation (teacher talk)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produce instances of a grammatical structure (practice)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from single learners (closed-ended) 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 from multiple learners (open-ended) 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talk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writing skills through short writing assignments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1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reading fluency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53" name="Slide Number Placeholder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fld id="{57B4A7CA-5166-4829-AE44-E9E9E9FCED9D}" type="slidenum">
              <a:rPr lang="en-GB" sz="1400" baseline="0">
                <a:solidFill>
                  <a:schemeClr val="tx1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SzTx/>
                <a:buFontTx/>
                <a:buNone/>
              </a:pPr>
              <a:t>31</a:t>
            </a:fld>
            <a:endParaRPr lang="en-GB" sz="1400" baseline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8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024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23850" y="673100"/>
          <a:ext cx="8362950" cy="5441949"/>
        </p:xfrm>
        <a:graphic>
          <a:graphicData uri="http://schemas.openxmlformats.org/drawingml/2006/table">
            <a:tbl>
              <a:tblPr/>
              <a:tblGrid>
                <a:gridCol w="2746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Objective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Interaction pattern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understand a point of grammar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(teacher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individual)  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Teacher explanation (teacher talk)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produce instances of a grammatical structure (practice)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from single learners (closed-ended) 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 from multiple learners (open-ended) 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talk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Full-class discussion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Group-pair work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writing skills through short writing assignments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1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reading fluency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53" name="Slide Number Placeholder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fld id="{57B4A7CA-5166-4829-AE44-E9E9E9FCED9D}" type="slidenum">
              <a:rPr lang="en-GB" sz="1400" baseline="0">
                <a:solidFill>
                  <a:schemeClr val="tx1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SzTx/>
                <a:buFontTx/>
                <a:buNone/>
              </a:pPr>
              <a:t>32</a:t>
            </a:fld>
            <a:endParaRPr lang="en-GB" sz="1400" baseline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024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23850" y="673100"/>
          <a:ext cx="8362950" cy="5441949"/>
        </p:xfrm>
        <a:graphic>
          <a:graphicData uri="http://schemas.openxmlformats.org/drawingml/2006/table">
            <a:tbl>
              <a:tblPr/>
              <a:tblGrid>
                <a:gridCol w="2746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Objective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Interaction pattern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understand a point of grammar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(teacher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individual)  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Teacher explanation (teacher talk)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produce instances of a grammatical structure (practice)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from single learners (closed-ended) 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 from multiple learners (open-ended) 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talk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Full-class discussion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Group-pair work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writing skills through short writing assignments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Collaboration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Individual work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1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reading fluency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53" name="Slide Number Placeholder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fld id="{57B4A7CA-5166-4829-AE44-E9E9E9FCED9D}" type="slidenum">
              <a:rPr lang="en-GB" sz="1400" baseline="0">
                <a:solidFill>
                  <a:schemeClr val="tx1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SzTx/>
                <a:buFontTx/>
                <a:buNone/>
              </a:pPr>
              <a:t>33</a:t>
            </a:fld>
            <a:endParaRPr lang="en-GB" sz="1400" baseline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14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024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23850" y="673100"/>
          <a:ext cx="8362950" cy="5441949"/>
        </p:xfrm>
        <a:graphic>
          <a:graphicData uri="http://schemas.openxmlformats.org/drawingml/2006/table">
            <a:tbl>
              <a:tblPr/>
              <a:tblGrid>
                <a:gridCol w="2746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Objective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Interaction pattern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understand a point of grammar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(teacher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individual)  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Teacher explanation (teacher talk)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produce instances of a grammatical structure (practice)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from single learners (closed-ended) 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Elicitation  from multiple learners (open-ended) 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learners to talk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Full-class discussion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Group-pair work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writing skills through short writing assignments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Collaboration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Individual work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1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 learners’ reading fluency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Get individual learners to read aloud round the class (closed-ended)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Teacher reads aloud, learners follow (teacher talk)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 typeface="Times" pitchFamily="18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Individual / self access (silent reading)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53" name="Slide Number Placeholder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fld id="{57B4A7CA-5166-4829-AE44-E9E9E9FCED9D}" type="slidenum">
              <a:rPr lang="en-GB" sz="1400" baseline="0">
                <a:solidFill>
                  <a:schemeClr val="tx1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SzTx/>
                <a:buFontTx/>
                <a:buNone/>
              </a:pPr>
              <a:t>34</a:t>
            </a:fld>
            <a:endParaRPr lang="en-GB" sz="1400" baseline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6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learners to understand a point of grammar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11399"/>
            <a:ext cx="7886700" cy="38655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Usually: the teacher explains: likely to be quicker, clearer, more accurate.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Sometimes, </a:t>
            </a:r>
            <a:r>
              <a:rPr lang="en-US" i="1" dirty="0"/>
              <a:t>if the students are able to explain</a:t>
            </a:r>
            <a:r>
              <a:rPr lang="en-US" dirty="0"/>
              <a:t>: elicit. 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1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students to </a:t>
            </a:r>
            <a:r>
              <a:rPr lang="en-US" dirty="0" err="1"/>
              <a:t>practise</a:t>
            </a:r>
            <a:r>
              <a:rPr lang="en-US" dirty="0"/>
              <a:t> a grammar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17799"/>
            <a:ext cx="7886700" cy="2222501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/>
              <a:t>Usually: open-ended cues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/>
              <a:t>These elicit more responses, which are more varied and interesting for the class, and provide more practice.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learners’ writing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11399"/>
            <a:ext cx="7886700" cy="203200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/>
              <a:t>Mainly individual.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/>
              <a:t>Writing is essentially an individual activity.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/>
              <a:t>Pair work: for planning, editing.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57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reading fluency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33699"/>
            <a:ext cx="7886700" cy="32432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Mainly individual silent reading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At earlier stages, reading along with the teacher can be very helpful.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NOT (usually) reading aloud round the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2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Summary: Discussion points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7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and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58793" y="1944177"/>
          <a:ext cx="7854352" cy="3209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7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7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180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806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80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80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806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834313" y="2030766"/>
            <a:ext cx="2052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="1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Task</a:t>
            </a:r>
            <a:endParaRPr lang="en-GB" sz="2400" b="1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4920426" y="2050194"/>
            <a:ext cx="2268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buSzTx/>
              <a:buFontTx/>
              <a:buNone/>
            </a:pPr>
            <a:r>
              <a:rPr lang="en-US" sz="2400" b="1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Achievement</a:t>
            </a:r>
            <a:endParaRPr lang="en-GB" sz="2400" b="1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1104585" y="2713524"/>
            <a:ext cx="1782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look for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5136525" y="2713524"/>
            <a:ext cx="18359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find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1158759" y="3313985"/>
            <a:ext cx="16740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listen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5028177" y="3313984"/>
            <a:ext cx="2052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hear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158758" y="3974073"/>
            <a:ext cx="16740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look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5098087" y="3977313"/>
            <a:ext cx="19978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see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1132946" y="4594272"/>
            <a:ext cx="1782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study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5367763" y="4594272"/>
            <a:ext cx="14585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learn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6648450" y="5497180"/>
            <a:ext cx="23435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sz="1800" baseline="0" dirty="0" smtClean="0">
                <a:solidFill>
                  <a:schemeClr val="tx1"/>
                </a:solidFill>
                <a:cs typeface="Arial" charset="0"/>
              </a:rPr>
              <a:t>Ryle </a:t>
            </a:r>
            <a:r>
              <a:rPr lang="en-US" sz="1800" baseline="0" dirty="0">
                <a:solidFill>
                  <a:schemeClr val="tx1"/>
                </a:solidFill>
                <a:cs typeface="Arial" charset="0"/>
              </a:rPr>
              <a:t>(</a:t>
            </a:r>
            <a:r>
              <a:rPr lang="en-US" sz="1800" baseline="0" dirty="0" smtClean="0">
                <a:solidFill>
                  <a:schemeClr val="tx1"/>
                </a:solidFill>
                <a:cs typeface="Arial" charset="0"/>
              </a:rPr>
              <a:t>1949/1984)</a:t>
            </a:r>
            <a:endParaRPr lang="en-GB" sz="1350" baseline="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10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It has been argued in this talk that</a:t>
            </a:r>
            <a:r>
              <a:rPr lang="en-GB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31067"/>
            <a:ext cx="7886700" cy="3145896"/>
          </a:xfrm>
        </p:spPr>
        <p:txBody>
          <a:bodyPr/>
          <a:lstStyle/>
          <a:p>
            <a:pPr indent="22225">
              <a:spcBef>
                <a:spcPts val="1800"/>
              </a:spcBef>
              <a:spcAft>
                <a:spcPts val="600"/>
              </a:spcAft>
            </a:pPr>
            <a:r>
              <a:rPr lang="en-US" smtClean="0"/>
              <a:t>1</a:t>
            </a:r>
            <a:r>
              <a:rPr lang="en-US" dirty="0"/>
              <a:t>. Effective teaching </a:t>
            </a:r>
            <a:r>
              <a:rPr lang="en-US"/>
              <a:t>is </a:t>
            </a:r>
            <a:r>
              <a:rPr lang="en-US" smtClean="0"/>
              <a:t>first and foremost that </a:t>
            </a:r>
            <a:r>
              <a:rPr lang="en-US" dirty="0"/>
              <a:t>which brings about effective learning.</a:t>
            </a:r>
          </a:p>
          <a:p>
            <a:pPr indent="22225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2. Effective teaching is primarily a function of appropriate use of time </a:t>
            </a:r>
            <a:r>
              <a:rPr lang="en-US"/>
              <a:t>in </a:t>
            </a:r>
            <a:r>
              <a:rPr lang="en-US" smtClean="0"/>
              <a:t>lessons for learning.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7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24099"/>
            <a:ext cx="7886700" cy="3852863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spcBef>
                <a:spcPts val="600"/>
              </a:spcBef>
              <a:spcAft>
                <a:spcPct val="20000"/>
              </a:spcAft>
              <a:buFontTx/>
              <a:buAutoNum type="arabicPeriod"/>
            </a:pPr>
            <a:r>
              <a:rPr lang="en-US" dirty="0"/>
              <a:t>How might the age / level / character of the class affect our priorities?</a:t>
            </a:r>
          </a:p>
          <a:p>
            <a:pPr marL="609600" indent="-609600">
              <a:spcBef>
                <a:spcPts val="600"/>
              </a:spcBef>
              <a:spcAft>
                <a:spcPct val="20000"/>
              </a:spcAft>
              <a:buFontTx/>
              <a:buAutoNum type="arabicPeriod"/>
            </a:pPr>
            <a:r>
              <a:rPr lang="en-US" dirty="0"/>
              <a:t>Is effective learning of English in a lesson always our main objective?</a:t>
            </a:r>
          </a:p>
          <a:p>
            <a:pPr marL="609600" indent="-609600">
              <a:spcBef>
                <a:spcPts val="600"/>
              </a:spcBef>
              <a:spcAft>
                <a:spcPct val="20000"/>
              </a:spcAft>
              <a:buFontTx/>
              <a:buAutoNum type="arabicPeriod"/>
            </a:pPr>
            <a:r>
              <a:rPr lang="en-US" dirty="0"/>
              <a:t>Are there situations where short-term ‘ineffective’ lessons may lead to long-term benefits? </a:t>
            </a:r>
          </a:p>
          <a:p>
            <a:pPr marL="609600" indent="-609600">
              <a:spcBef>
                <a:spcPts val="600"/>
              </a:spcBef>
              <a:spcAft>
                <a:spcPct val="20000"/>
              </a:spcAft>
              <a:buFontTx/>
              <a:buAutoNum type="arabicPeriod"/>
            </a:pPr>
            <a:r>
              <a:rPr lang="en-US" dirty="0"/>
              <a:t>Are there situations where ‘time-wasting’ activities are actually a good idea?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844800"/>
            <a:ext cx="6832600" cy="333216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There may be various considerations in making decisions as to what to include in a lesson, but the most important (‘default’) principle should be: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‘What will bring about the most effective learning on the part of my students in the lesson-time at my disposal?’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7324"/>
            <a:ext cx="7886700" cy="50205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Berliner, D. C. . (1990). What's all the fuss about instructional time?. In </a:t>
            </a:r>
            <a:r>
              <a:rPr lang="en-US" dirty="0" smtClean="0"/>
              <a:t>Ben-</a:t>
            </a:r>
            <a:r>
              <a:rPr lang="en-US" dirty="0" err="1" smtClean="0"/>
              <a:t>Peretz</a:t>
            </a:r>
            <a:r>
              <a:rPr lang="en-US" dirty="0"/>
              <a:t>, M., &amp; </a:t>
            </a:r>
            <a:r>
              <a:rPr lang="en-US" dirty="0" err="1"/>
              <a:t>Bromme</a:t>
            </a:r>
            <a:r>
              <a:rPr lang="en-US" dirty="0"/>
              <a:t>, R. (Eds.), </a:t>
            </a:r>
            <a:r>
              <a:rPr lang="en-US" i="1" dirty="0"/>
              <a:t>The nature of time in schools: theoretical concepts, practitioner perceptions</a:t>
            </a:r>
            <a:r>
              <a:rPr lang="en-US" dirty="0"/>
              <a:t> (pp.3-35). New York: Teacher's College Press. </a:t>
            </a:r>
          </a:p>
          <a:p>
            <a:r>
              <a:rPr lang="en-US" dirty="0" smtClean="0"/>
              <a:t>Clarke</a:t>
            </a:r>
            <a:r>
              <a:rPr lang="en-US" dirty="0"/>
              <a:t>, M. A., Davis, A., Rhodes, L. K., &amp; Baker, E.. (1996).  </a:t>
            </a:r>
            <a:r>
              <a:rPr lang="en-US" i="1" dirty="0"/>
              <a:t>Creating coherence: High achieving classrooms for minority students. </a:t>
            </a:r>
            <a:r>
              <a:rPr lang="en-US" dirty="0"/>
              <a:t>Denver, Colorado: University of Colorado at Denver.</a:t>
            </a:r>
          </a:p>
          <a:p>
            <a:r>
              <a:rPr lang="en-US" smtClean="0"/>
              <a:t>Gettinger</a:t>
            </a:r>
            <a:r>
              <a:rPr lang="en-US"/>
              <a:t>, M., &amp; Walter, M. J. (2012). Classroom strategies to enhance academic engaged time. In </a:t>
            </a:r>
            <a:r>
              <a:rPr lang="en-US" i="1"/>
              <a:t>Handbook of research on student engagement</a:t>
            </a:r>
            <a:r>
              <a:rPr lang="en-US"/>
              <a:t> (pp. 653-673). Springer, Boston, MA.</a:t>
            </a:r>
            <a:endParaRPr lang="en-US" smtClean="0"/>
          </a:p>
          <a:p>
            <a:r>
              <a:rPr lang="en-US" smtClean="0"/>
              <a:t>Ryle</a:t>
            </a:r>
            <a:r>
              <a:rPr lang="en-US" dirty="0"/>
              <a:t>, G. 1984. </a:t>
            </a:r>
            <a:r>
              <a:rPr lang="en-US" i="1" dirty="0"/>
              <a:t>The Concept of Mind</a:t>
            </a:r>
            <a:r>
              <a:rPr lang="en-US" dirty="0"/>
              <a:t>. Chicago: University Of Chicago Press.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pennyur@gmail.com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8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Teaching through a picture</a:t>
            </a:r>
            <a:endParaRPr lang="en-US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FontTx/>
              <a:buNone/>
            </a:pPr>
            <a:r>
              <a:rPr lang="en-US" altLang="en-US"/>
              <a:t>Happy: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pic>
        <p:nvPicPr>
          <p:cNvPr id="52229" name="Picture 5" descr="Smiley%2520Face_kleine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00" y="2205038"/>
            <a:ext cx="2135188" cy="216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717589" y="4868863"/>
            <a:ext cx="530233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altLang="en-US" sz="4400"/>
              <a:t>Happy </a:t>
            </a:r>
            <a:r>
              <a:rPr lang="en-US" altLang="en-US" sz="4400" smtClean="0"/>
              <a:t>= vesel / vesela</a:t>
            </a:r>
            <a:endParaRPr lang="en-US" altLang="en-US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8160327" y="5999018"/>
            <a:ext cx="983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  <a:hlinkClick r:id="rId5" action="ppaction://hlinksldjump"/>
              </a:rPr>
              <a:t>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98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237469"/>
            <a:ext cx="7886700" cy="2939493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I learned French when I was in Paris.</a:t>
            </a:r>
          </a:p>
          <a:p>
            <a:pPr algn="ctr"/>
            <a:r>
              <a:rPr lang="en-US" sz="3000" dirty="0"/>
              <a:t>I studied French when I was at school.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and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58793" y="1944177"/>
          <a:ext cx="7854352" cy="3850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7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7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180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806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80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80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806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80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834313" y="2030766"/>
            <a:ext cx="2052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="1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Task</a:t>
            </a:r>
            <a:endParaRPr lang="en-GB" sz="2400" b="1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4920426" y="2050194"/>
            <a:ext cx="2268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buSzTx/>
              <a:buFontTx/>
              <a:buNone/>
            </a:pPr>
            <a:r>
              <a:rPr lang="en-US" sz="2400" b="1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Achievement</a:t>
            </a:r>
            <a:endParaRPr lang="en-GB" sz="2400" b="1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1104585" y="2713524"/>
            <a:ext cx="1782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look for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5136525" y="2713524"/>
            <a:ext cx="18359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find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1158759" y="3313985"/>
            <a:ext cx="16740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listen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5028177" y="3313984"/>
            <a:ext cx="2052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hear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158758" y="3974073"/>
            <a:ext cx="16740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look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5098087" y="3977313"/>
            <a:ext cx="19978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see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1132946" y="4594272"/>
            <a:ext cx="1782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study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5367763" y="4594272"/>
            <a:ext cx="14585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learn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484181" y="5214472"/>
            <a:ext cx="10798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teach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5514547" y="5221278"/>
            <a:ext cx="10798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800" baseline="-25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pitchFamily="18" charset="0"/>
              <a:defRPr sz="2800" baseline="-25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sz="2400" baseline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teach</a:t>
            </a:r>
            <a:endParaRPr lang="en-GB" sz="2400" baseline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70199"/>
            <a:ext cx="7886700" cy="3306763"/>
          </a:xfrm>
        </p:spPr>
        <p:txBody>
          <a:bodyPr/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He taught me history for years, but I never learnt anything</a:t>
            </a:r>
          </a:p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She taught me to swim.</a:t>
            </a:r>
          </a:p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They teach for a living.</a:t>
            </a:r>
          </a:p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My goal is to teach my students English.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82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32367"/>
            <a:ext cx="7886700" cy="3157605"/>
          </a:xfrm>
        </p:spPr>
        <p:txBody>
          <a:bodyPr>
            <a:normAutofit fontScale="77500" lnSpcReduction="20000"/>
          </a:bodyPr>
          <a:lstStyle/>
          <a:p>
            <a:pPr marL="205979">
              <a:spcBef>
                <a:spcPts val="450"/>
              </a:spcBef>
              <a:spcAft>
                <a:spcPts val="450"/>
              </a:spcAft>
            </a:pPr>
            <a:r>
              <a:rPr lang="en-GB" dirty="0"/>
              <a:t>Teaching can be seen as </a:t>
            </a:r>
          </a:p>
          <a:p>
            <a:pPr marL="205979">
              <a:spcBef>
                <a:spcPts val="450"/>
              </a:spcBef>
              <a:spcAft>
                <a:spcPts val="450"/>
              </a:spcAft>
            </a:pPr>
            <a:r>
              <a:rPr lang="en-GB" dirty="0"/>
              <a:t>a) means-oriented (task, process, facilitation of learning, creating conditions for learning), or as</a:t>
            </a:r>
          </a:p>
          <a:p>
            <a:pPr marL="205979">
              <a:spcBef>
                <a:spcPts val="450"/>
              </a:spcBef>
              <a:spcAft>
                <a:spcPts val="450"/>
              </a:spcAft>
            </a:pPr>
            <a:r>
              <a:rPr lang="en-GB" dirty="0"/>
              <a:t>b) end-oriented (achievement, product, leading to learning). </a:t>
            </a:r>
          </a:p>
          <a:p>
            <a:pPr marL="205979">
              <a:spcBef>
                <a:spcPts val="450"/>
              </a:spcBef>
              <a:spcAft>
                <a:spcPts val="450"/>
              </a:spcAft>
            </a:pPr>
            <a:r>
              <a:rPr lang="en-GB" dirty="0"/>
              <a:t>Effective teaching is that which achieves the </a:t>
            </a:r>
            <a:r>
              <a:rPr lang="en-GB" u="sng" dirty="0"/>
              <a:t>end.</a:t>
            </a:r>
          </a:p>
          <a:p>
            <a:pPr marL="205979">
              <a:spcBef>
                <a:spcPts val="450"/>
              </a:spcBef>
              <a:spcAft>
                <a:spcPts val="450"/>
              </a:spcAft>
            </a:pPr>
            <a:r>
              <a:rPr lang="en-GB" dirty="0"/>
              <a:t>The </a:t>
            </a:r>
            <a:r>
              <a:rPr lang="en-GB" u="sng" dirty="0"/>
              <a:t>means</a:t>
            </a:r>
            <a:r>
              <a:rPr lang="en-GB" dirty="0"/>
              <a:t> should be evaluated chiefly on the basis of how well they contribute to this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dirty="0"/>
              <a:t>An effective teacher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205979">
              <a:lnSpc>
                <a:spcPct val="80000"/>
              </a:lnSpc>
              <a:spcBef>
                <a:spcPts val="1800"/>
              </a:spcBef>
              <a:spcAft>
                <a:spcPts val="900"/>
              </a:spcAft>
              <a:buFontTx/>
              <a:buAutoNum type="arabicPeriod"/>
            </a:pPr>
            <a:r>
              <a:rPr lang="en-GB" dirty="0"/>
              <a:t>Students are clearly motivated to come to his/her classes.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He/She</a:t>
            </a:r>
            <a:r>
              <a:rPr lang="en-GB" dirty="0"/>
              <a:t> creates a supportive classroom climate.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lessons are based on communicative task-based work.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students are constantly activated in class.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students learn English well. 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His/Her</a:t>
            </a:r>
            <a:r>
              <a:rPr lang="en-GB" dirty="0"/>
              <a:t> lessons are orderly; students are consistently on-task.</a:t>
            </a:r>
          </a:p>
          <a:p>
            <a:pPr indent="205979">
              <a:lnSpc>
                <a:spcPct val="80000"/>
              </a:lnSpc>
              <a:spcBef>
                <a:spcPts val="450"/>
              </a:spcBef>
              <a:spcAft>
                <a:spcPts val="900"/>
              </a:spcAft>
              <a:buFontTx/>
              <a:buAutoNum type="arabicPeriod"/>
            </a:pPr>
            <a:r>
              <a:rPr lang="en-GB" dirty="0" err="1"/>
              <a:t>He/She</a:t>
            </a:r>
            <a:r>
              <a:rPr lang="en-GB" dirty="0"/>
              <a:t> loves his/her students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65FE-B5B3-41D4-AFF9-BDDDDC3DC82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1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1a.potx" id="{082F2907-2324-46C0-A780-A979EFFFF5EF}" vid="{58532D4B-BCEF-422E-AB04-10656229E7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1460</TotalTime>
  <Words>2138</Words>
  <Application>Microsoft Office PowerPoint</Application>
  <PresentationFormat>Diaprojekcija na zaslonu (4:3)</PresentationFormat>
  <Paragraphs>686</Paragraphs>
  <Slides>45</Slides>
  <Notes>3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45</vt:i4>
      </vt:variant>
    </vt:vector>
  </HeadingPairs>
  <TitlesOfParts>
    <vt:vector size="54" baseType="lpstr">
      <vt:lpstr>Arial</vt:lpstr>
      <vt:lpstr>Calibri</vt:lpstr>
      <vt:lpstr>Calibri Light</vt:lpstr>
      <vt:lpstr>Frutiger LT Std 65 Bold</vt:lpstr>
      <vt:lpstr>Symbol</vt:lpstr>
      <vt:lpstr>Times</vt:lpstr>
      <vt:lpstr>Times New Roman</vt:lpstr>
      <vt:lpstr>Wingdings</vt:lpstr>
      <vt:lpstr>Office Theme</vt:lpstr>
      <vt:lpstr>Effective language teaching: using lesson time</vt:lpstr>
      <vt:lpstr>What is ‘effective teaching’?</vt:lpstr>
      <vt:lpstr>An effective teacher</vt:lpstr>
      <vt:lpstr>Task and achievement</vt:lpstr>
      <vt:lpstr>PowerPointova predstavitev</vt:lpstr>
      <vt:lpstr>Task and achievement</vt:lpstr>
      <vt:lpstr>PowerPointova predstavitev</vt:lpstr>
      <vt:lpstr>Interim summary</vt:lpstr>
      <vt:lpstr>An effective teacher</vt:lpstr>
      <vt:lpstr>An effective teacher</vt:lpstr>
      <vt:lpstr>The research on ‘effective teaching’</vt:lpstr>
      <vt:lpstr>A key factor: use of time</vt:lpstr>
      <vt:lpstr>PowerPointova predstavitev</vt:lpstr>
      <vt:lpstr>Ways we waste time</vt:lpstr>
      <vt:lpstr>Profitless ‘busy’ work</vt:lpstr>
      <vt:lpstr>They’re busy, but are they learning anything?</vt:lpstr>
      <vt:lpstr>Computer-generated wordsearch</vt:lpstr>
      <vt:lpstr>Home-made</vt:lpstr>
      <vt:lpstr>PowerPointova predstavitev</vt:lpstr>
      <vt:lpstr>‘Recall and Share’</vt:lpstr>
      <vt:lpstr>Wrong choice of language</vt:lpstr>
      <vt:lpstr>What language (Slovenian or English) would you use to do the following? </vt:lpstr>
      <vt:lpstr>Express approval</vt:lpstr>
      <vt:lpstr>Teach a new word</vt:lpstr>
      <vt:lpstr>Explain a tricky grammar point</vt:lpstr>
      <vt:lpstr>Give instructions</vt:lpstr>
      <vt:lpstr>Inappropriate interaction pattern</vt:lpstr>
      <vt:lpstr>Types of interaction patterns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Get learners to understand a point of grammar</vt:lpstr>
      <vt:lpstr>Get students to practise a grammar point</vt:lpstr>
      <vt:lpstr>Improve learners’ writing skills</vt:lpstr>
      <vt:lpstr>Improve reading fluency</vt:lpstr>
      <vt:lpstr>Summary: Discussion points</vt:lpstr>
      <vt:lpstr>It has been argued in this talk that:</vt:lpstr>
      <vt:lpstr>But…</vt:lpstr>
      <vt:lpstr>Conclusion</vt:lpstr>
      <vt:lpstr>References</vt:lpstr>
      <vt:lpstr>Thank you for your attention!</vt:lpstr>
      <vt:lpstr>Teaching through a picture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 Ur</dc:creator>
  <cp:lastModifiedBy>Sandra Vida</cp:lastModifiedBy>
  <cp:revision>54</cp:revision>
  <dcterms:created xsi:type="dcterms:W3CDTF">2014-06-06T05:21:22Z</dcterms:created>
  <dcterms:modified xsi:type="dcterms:W3CDTF">2018-03-12T20:55:26Z</dcterms:modified>
</cp:coreProperties>
</file>