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2" r:id="rId12"/>
    <p:sldId id="273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83" r:id="rId21"/>
    <p:sldId id="279" r:id="rId22"/>
    <p:sldId id="281" r:id="rId23"/>
    <p:sldId id="282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63807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chemeClr val="lt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chemeClr val="lt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rasesinenglish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cmillandictionary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millandictionary.com/red-word-gam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millandictionary.com/dictionary/british/ambitio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6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Smooth sailing through the sea of words</a:t>
            </a:r>
            <a:endParaRPr lang="en-GB" sz="6000" b="1" i="0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lang="en-GB" sz="32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r>
              <a:rPr lang="en-GB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Hugh </a:t>
            </a:r>
            <a:r>
              <a:rPr lang="en-GB" sz="3200" b="0" i="0" u="none" strike="noStrike" cap="none" baseline="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Dellar</a:t>
            </a:r>
            <a:endParaRPr lang="en-GB" sz="32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r>
              <a:rPr lang="en-GB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National Geographic Learning / Lexical Lab</a:t>
            </a:r>
            <a:endParaRPr sz="24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</a:rPr>
              <a:t>What about </a:t>
            </a:r>
            <a:r>
              <a:rPr lang="en-GB" sz="3200" b="1" dirty="0">
                <a:solidFill>
                  <a:srgbClr val="FFFF00"/>
                </a:solidFill>
              </a:rPr>
              <a:t>collocations of collocations</a:t>
            </a:r>
            <a:r>
              <a:rPr lang="en-GB" sz="3200" b="1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extremely, hugely, </a:t>
            </a:r>
            <a:r>
              <a:rPr lang="en-GB" sz="2800" b="1" dirty="0">
                <a:solidFill>
                  <a:srgbClr val="FFFF00"/>
                </a:solidFill>
              </a:rPr>
              <a:t>overly</a:t>
            </a:r>
            <a:r>
              <a:rPr lang="en-GB" sz="2800" dirty="0">
                <a:solidFill>
                  <a:srgbClr val="FFFFFF"/>
                </a:solidFill>
              </a:rPr>
              <a:t>, too, wildly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ruthlessly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artistically, politically, socially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attempt, plan, programme,  proposal, venture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aim, goal, target</a:t>
            </a:r>
          </a:p>
          <a:p>
            <a:pPr marL="203200" indent="0" rtl="0">
              <a:spcBef>
                <a:spcPts val="0"/>
              </a:spcBef>
              <a:buNone/>
            </a:pPr>
            <a:endParaRPr sz="2800" dirty="0">
              <a:solidFill>
                <a:srgbClr val="FFFFFF"/>
              </a:solidFill>
            </a:endParaRP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00"/>
                </a:solidFill>
              </a:rPr>
              <a:t>adv - </a:t>
            </a: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 - verb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00"/>
                </a:solidFill>
              </a:rPr>
              <a:t>verb -</a:t>
            </a: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00"/>
                </a:solidFill>
              </a:rPr>
              <a:t>noun - verb - </a:t>
            </a: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overly ambitious</a:t>
            </a:r>
          </a:p>
          <a:p>
            <a:pPr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face criticism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609599" y="491625"/>
            <a:ext cx="7842261" cy="965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From collocation </a:t>
            </a:r>
            <a:r>
              <a:rPr lang="en-GB" sz="32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 story to example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457200" y="666956"/>
            <a:ext cx="8229600" cy="545934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>
                <a:solidFill>
                  <a:srgbClr val="FFFFFF"/>
                </a:solidFill>
              </a:rPr>
              <a:t>How did the workshop go?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>
                <a:solidFill>
                  <a:srgbClr val="FFFFFF"/>
                </a:solidFill>
              </a:rPr>
              <a:t>&gt; I was </a:t>
            </a:r>
            <a:r>
              <a:rPr lang="en-GB" sz="3200" i="1" dirty="0">
                <a:solidFill>
                  <a:srgbClr val="FFFFFF"/>
                </a:solidFill>
              </a:rPr>
              <a:t>overly ambitious </a:t>
            </a:r>
            <a:r>
              <a:rPr lang="en-GB" sz="3200" dirty="0">
                <a:solidFill>
                  <a:srgbClr val="FFFFFF"/>
                </a:solidFill>
              </a:rPr>
              <a:t>as usual. I didn’t do half of what I’d planned.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>
                <a:solidFill>
                  <a:srgbClr val="FFFFFF"/>
                </a:solidFill>
              </a:rPr>
              <a:t>&gt; It was </a:t>
            </a:r>
            <a:r>
              <a:rPr lang="en-GB" sz="3200" dirty="0" smtClean="0">
                <a:solidFill>
                  <a:srgbClr val="FFFFFF"/>
                </a:solidFill>
              </a:rPr>
              <a:t>OK, </a:t>
            </a:r>
            <a:r>
              <a:rPr lang="en-GB" sz="3200" dirty="0">
                <a:solidFill>
                  <a:srgbClr val="FFFFFF"/>
                </a:solidFill>
              </a:rPr>
              <a:t>but I was </a:t>
            </a:r>
            <a:r>
              <a:rPr lang="en-GB" sz="3200" i="1" dirty="0">
                <a:solidFill>
                  <a:srgbClr val="FFFFFF"/>
                </a:solidFill>
              </a:rPr>
              <a:t>overly ambitious </a:t>
            </a:r>
            <a:r>
              <a:rPr lang="en-GB" sz="3200" dirty="0">
                <a:solidFill>
                  <a:srgbClr val="FFFFFF"/>
                </a:solidFill>
              </a:rPr>
              <a:t>and I ran out of time / I didn’t finish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 dirty="0" smtClean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 smtClean="0">
                <a:solidFill>
                  <a:srgbClr val="FFFF00"/>
                </a:solidFill>
              </a:rPr>
              <a:t>Cameron has </a:t>
            </a:r>
            <a:r>
              <a:rPr lang="en-GB" sz="3200" i="1" dirty="0" smtClean="0">
                <a:solidFill>
                  <a:srgbClr val="FFFF00"/>
                </a:solidFill>
              </a:rPr>
              <a:t>faced </a:t>
            </a:r>
            <a:r>
              <a:rPr lang="en-GB" sz="3200" i="1" dirty="0">
                <a:solidFill>
                  <a:srgbClr val="FFFF00"/>
                </a:solidFill>
              </a:rPr>
              <a:t>a lot of criticism </a:t>
            </a:r>
            <a:r>
              <a:rPr lang="en-GB" sz="3200" dirty="0">
                <a:solidFill>
                  <a:srgbClr val="FFFF00"/>
                </a:solidFill>
              </a:rPr>
              <a:t>about his </a:t>
            </a:r>
            <a:r>
              <a:rPr lang="en-GB" sz="3200" dirty="0" smtClean="0">
                <a:solidFill>
                  <a:srgbClr val="FFFF00"/>
                </a:solidFill>
              </a:rPr>
              <a:t>leadership, </a:t>
            </a:r>
            <a:r>
              <a:rPr lang="en-GB" sz="3200" dirty="0">
                <a:solidFill>
                  <a:srgbClr val="FFFF00"/>
                </a:solidFill>
              </a:rPr>
              <a:t>because</a:t>
            </a:r>
            <a:r>
              <a:rPr lang="en-GB" sz="3200" dirty="0" smtClean="0">
                <a:solidFill>
                  <a:srgbClr val="FFFF00"/>
                </a:solidFill>
              </a:rPr>
              <a:t> he’s seen as arrogant.</a:t>
            </a:r>
          </a:p>
          <a:p>
            <a:pPr>
              <a:spcBef>
                <a:spcPts val="0"/>
              </a:spcBef>
              <a:buNone/>
            </a:pPr>
            <a:endParaRPr sz="3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6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Ask yourself . . . When</a:t>
            </a:r>
            <a:r>
              <a:rPr lang="en-GB" sz="36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? Why? Who to?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 rtl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beard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Muslim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paramedic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whereby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</a:pPr>
            <a:endParaRPr sz="24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457200" y="995866"/>
            <a:ext cx="8229600" cy="5130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lt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the beard? I haven’t seen him before.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400" b="0" i="1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b="0" i="1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a Muslim, I believe we have a responsibility to help </a:t>
            </a:r>
            <a:r>
              <a:rPr lang="en-GB" sz="2400" b="0" i="1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others.</a:t>
            </a:r>
            <a:endParaRPr lang="en-GB" sz="2400" b="0" i="1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400" b="0" i="1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the paramedics </a:t>
            </a:r>
            <a:r>
              <a:rPr lang="en-GB" sz="2400" b="0" i="1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arrived, </a:t>
            </a: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his heart had stopped </a:t>
            </a:r>
            <a:r>
              <a:rPr lang="en-GB" sz="2400" b="0" i="1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beating. 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2400" b="0" i="1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hey </a:t>
            </a: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got it going again and then rushed him to hospital.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400" i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Immunization is the process whereby a person is made immune or resistant to an infectious disease, typically by the administration of a </a:t>
            </a:r>
            <a:r>
              <a:rPr lang="en-GB" sz="2400" i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vaccine.</a:t>
            </a:r>
            <a:endParaRPr sz="2000" b="0" i="1" u="none" strike="noStrike" cap="none" baseline="0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lt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From examples </a:t>
            </a:r>
            <a:r>
              <a:rPr lang="en-GB" sz="32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 noticing: grammar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179875"/>
            <a:ext cx="8229600" cy="4887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the beard? I haven’t seen him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before.</a:t>
            </a: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 Muslim, I believe we have a responsibility to help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everyone.</a:t>
            </a: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endParaRPr lang="en-GB" sz="2000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paramedics arrived his heart had stopped beating, they got it going again and then rushed him to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hospital.</a:t>
            </a: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Immunization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is the process whereby a person is made immune or resistant to an infectious disease, typically by the administration of a vaccine</a:t>
            </a:r>
          </a:p>
          <a:p>
            <a:pPr lvl="0" indent="0" rtl="0">
              <a:spcBef>
                <a:spcPts val="0"/>
              </a:spcBef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the workshop go?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&gt;OK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but  I was overly ambitious as usual and I ran out of time / I didn’t finish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Cameron has faced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 lot of criticism about his leadership, because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he’s seen as arrogant and out-of-touch.</a:t>
            </a:r>
          </a:p>
          <a:p>
            <a:pPr lvl="0" indent="0" rtl="0">
              <a:spcBef>
                <a:spcPts val="0"/>
              </a:spcBef>
              <a:buNone/>
            </a:pPr>
            <a:endParaRPr sz="1800" dirty="0">
              <a:solidFill>
                <a:srgbClr val="FFFF00"/>
              </a:solidFill>
            </a:endParaRPr>
          </a:p>
          <a:p>
            <a:pPr lvl="0" indent="0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000" i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0" algn="r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i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000" i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9" name="Shape 199"/>
          <p:cNvSpPr txBox="1"/>
          <p:nvPr/>
        </p:nvSpPr>
        <p:spPr>
          <a:xfrm>
            <a:off x="612190" y="1710825"/>
            <a:ext cx="7867084" cy="293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haven’t seen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him before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had stopped beating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stopped beating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person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i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made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immune</a:t>
            </a:r>
            <a:r>
              <a:rPr lang="en-GB" sz="24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a person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made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immune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rtl="0">
              <a:spcBef>
                <a:spcPts val="0"/>
              </a:spcBef>
            </a:pP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rgbClr val="FFFF00"/>
                </a:solidFill>
              </a:rPr>
              <a:t>From examples </a:t>
            </a:r>
            <a:r>
              <a:rPr lang="en-GB" sz="2400" b="1" dirty="0">
                <a:solidFill>
                  <a:srgbClr val="FFFF00"/>
                </a:solidFill>
              </a:rPr>
              <a:t>to noticing: patterns and </a:t>
            </a:r>
            <a:r>
              <a:rPr lang="en-GB" sz="2400" b="1" dirty="0" smtClean="0">
                <a:solidFill>
                  <a:srgbClr val="FFFF00"/>
                </a:solidFill>
              </a:rPr>
              <a:t>vocabulary</a:t>
            </a:r>
            <a:endParaRPr lang="en-GB" sz="2400" b="1" dirty="0">
              <a:solidFill>
                <a:srgbClr val="FFFF00"/>
              </a:solidFill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708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the beard? I haven’t seen him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before.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 Muslim, I believe we have a responsibility to help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everyone.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GB" sz="2000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paramedics arrived his heart had stopped beating, they got it going again and then rushed him to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hospital.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Immunization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is the process whereby a person is made immune or resistant to an infectious disease, typically by the administration of a vaccine</a:t>
            </a:r>
          </a:p>
          <a:p>
            <a:pPr lvl="0" indent="0" rtl="0">
              <a:spcBef>
                <a:spcPts val="0"/>
              </a:spcBef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the workshop go?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&gt; OK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but  I was overly ambitious as usual and I ran out of time / I didn’t finish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Cameron has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faced a lot of criticism about his leadership, because he’s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seen as arrogant and out-of-touch.</a:t>
            </a:r>
          </a:p>
          <a:p>
            <a:pPr lvl="0" indent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000" i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/>
          <p:nvPr/>
        </p:nvSpPr>
        <p:spPr>
          <a:xfrm>
            <a:off x="747250" y="456820"/>
            <a:ext cx="7551300" cy="55801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………..? I haven’t seen him before.</a:t>
            </a:r>
          </a:p>
          <a:p>
            <a:pPr marL="342900" lvl="0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a ………., I believe ……. .</a:t>
            </a:r>
          </a:p>
          <a:p>
            <a:pPr marL="342900" lvl="0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the paramedics arrived... 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… stopped / broke down .... got it going again </a:t>
            </a: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rush him to hospital</a:t>
            </a: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…….. is the process whereby ... 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resistant to 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an infectious disease,  </a:t>
            </a:r>
            <a:r>
              <a:rPr lang="en-GB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[academic </a:t>
            </a:r>
            <a:r>
              <a:rPr lang="en-GB" sz="20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language]</a:t>
            </a:r>
            <a:endParaRPr lang="en-GB" sz="2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…. go?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 usual / ran out of time</a:t>
            </a:r>
          </a:p>
          <a:p>
            <a:pPr marL="342900" lvl="0" rtl="0">
              <a:spcBef>
                <a:spcPts val="0"/>
              </a:spcBef>
              <a:buNone/>
            </a:pP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faced a lot of criticism </a:t>
            </a:r>
            <a:r>
              <a:rPr lang="en-GB" sz="20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...</a:t>
            </a: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Is seen as (being) …</a:t>
            </a:r>
            <a:endParaRPr lang="en-GB"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24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Questions that check understanding and generate language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8506341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Why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might you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face a lot of criticism?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might you feel if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you run out of time in an exam?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might you say if 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you’re asked how an interview went?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happens if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a person is ruthlessly ambitious?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What's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opposite of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a highly infectious disease?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verbs go with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beard?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else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might paramedics often do?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r>
              <a:rPr lang="en-GB" sz="24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Exploring networks around words create alternative kinds of lexical sets. </a:t>
            </a: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2800" b="0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Put the words in each group in order of frequency.</a:t>
            </a:r>
            <a: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You </a:t>
            </a:r>
            <a:r>
              <a:rPr lang="en-GB" sz="2800" b="0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two minutes.</a:t>
            </a:r>
            <a:endParaRPr lang="en-GB" sz="2800" b="0" i="0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	ambitious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fun / serious / hard-working</a:t>
            </a:r>
            <a:endParaRPr lang="en-GB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	arise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supermarket / store / </a:t>
            </a: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beard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	trademark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controversy / criticism / headline</a:t>
            </a:r>
            <a:endParaRPr lang="en-GB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paramedic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contend / Muslim / whereby</a:t>
            </a:r>
            <a:endParaRPr lang="en-GB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400"/>
              </a:spcBef>
              <a:buSzPct val="25000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	singer / in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terms of </a:t>
            </a: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after the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by the time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6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Problems with traditional lexical sets</a:t>
            </a:r>
            <a:endParaRPr lang="en-GB" sz="36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8506341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– A </a:t>
            </a:r>
            <a:r>
              <a:rPr lang="en-GB" sz="2400" dirty="0" err="1" smtClean="0">
                <a:solidFill>
                  <a:schemeClr val="bg1"/>
                </a:solidFill>
              </a:rPr>
              <a:t>f</a:t>
            </a:r>
            <a:r>
              <a:rPr lang="en" sz="2400" dirty="0" smtClean="0">
                <a:solidFill>
                  <a:schemeClr val="bg1"/>
                </a:solidFill>
              </a:rPr>
              <a:t>ocus on topic vocabulary will tend towards the less frequent. Less useful? Less efficient?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– </a:t>
            </a:r>
            <a:r>
              <a:rPr lang="en" sz="2400" dirty="0" smtClean="0">
                <a:solidFill>
                  <a:srgbClr val="FFFF00"/>
                </a:solidFill>
              </a:rPr>
              <a:t>Learning words in hyponomous sets or similar may be less efficient.</a:t>
            </a:r>
            <a:r>
              <a:rPr lang="en-GB" sz="2400" dirty="0" smtClean="0">
                <a:solidFill>
                  <a:srgbClr val="FFFF00"/>
                </a:solidFill>
              </a:rPr>
              <a:t> May also </a:t>
            </a:r>
            <a:r>
              <a:rPr lang="en" sz="2400" dirty="0" smtClean="0">
                <a:solidFill>
                  <a:srgbClr val="FFFF00"/>
                </a:solidFill>
              </a:rPr>
              <a:t>be less easy to turn into usage and conversation</a:t>
            </a:r>
            <a:endParaRPr lang="en-GB" sz="2400" dirty="0" smtClean="0">
              <a:solidFill>
                <a:srgbClr val="FFFF00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– </a:t>
            </a:r>
            <a:r>
              <a:rPr lang="en" sz="2400" dirty="0" smtClean="0">
                <a:solidFill>
                  <a:schemeClr val="bg1"/>
                </a:solidFill>
              </a:rPr>
              <a:t>The way we organise things is not how we acquire them.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– </a:t>
            </a:r>
            <a:r>
              <a:rPr lang="en" sz="2400" dirty="0" smtClean="0">
                <a:solidFill>
                  <a:srgbClr val="FFFF00"/>
                </a:solidFill>
              </a:rPr>
              <a:t>The brain organises language in lots of different networks.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– </a:t>
            </a:r>
            <a:r>
              <a:rPr lang="en" sz="2400" dirty="0" smtClean="0">
                <a:solidFill>
                  <a:schemeClr val="bg1"/>
                </a:solidFill>
              </a:rPr>
              <a:t>When we are ‘texting’ rather than categorising we use different networks.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– </a:t>
            </a:r>
            <a:r>
              <a:rPr lang="en" sz="2400" dirty="0" smtClean="0">
                <a:solidFill>
                  <a:srgbClr val="FFFF00"/>
                </a:solidFill>
              </a:rPr>
              <a:t>Collocations / groups of words may have different networks to single words.</a:t>
            </a:r>
            <a:r>
              <a:rPr lang="en-GB" sz="2400" dirty="0" smtClean="0">
                <a:solidFill>
                  <a:srgbClr val="FFFF00"/>
                </a:solidFill>
              </a:rPr>
              <a:t> They </a:t>
            </a:r>
            <a:r>
              <a:rPr lang="en" sz="2400" dirty="0" smtClean="0">
                <a:solidFill>
                  <a:srgbClr val="FFFF00"/>
                </a:solidFill>
              </a:rPr>
              <a:t>may be as easy to learn as single words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</a:p>
          <a:p>
            <a:pPr marL="0" lvl="0" indent="0">
              <a:spcBef>
                <a:spcPts val="0"/>
              </a:spcBef>
              <a:buSzPct val="25000"/>
              <a:buNone/>
            </a:pPr>
            <a:endParaRPr lang="en" sz="2400" dirty="0" smtClean="0">
              <a:solidFill>
                <a:schemeClr val="lt1"/>
              </a:solidFill>
            </a:endParaRPr>
          </a:p>
          <a:p>
            <a:pPr marL="0" lvl="0" indent="0">
              <a:spcBef>
                <a:spcPts val="0"/>
              </a:spcBef>
              <a:buSzPct val="25000"/>
              <a:buNone/>
            </a:pPr>
            <a:endParaRPr lang="en" sz="2400" dirty="0" smtClean="0">
              <a:solidFill>
                <a:schemeClr val="lt1"/>
              </a:solidFill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4000" b="1" dirty="0" smtClean="0">
                <a:solidFill>
                  <a:srgbClr val="FFFF00"/>
                </a:solidFill>
              </a:rPr>
              <a:t>Some final thoughts</a:t>
            </a:r>
            <a:endParaRPr sz="4000" b="1" dirty="0">
              <a:solidFill>
                <a:srgbClr val="FFFF00"/>
              </a:solidFill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25" name="Shape 225"/>
          <p:cNvSpPr txBox="1"/>
          <p:nvPr/>
        </p:nvSpPr>
        <p:spPr>
          <a:xfrm>
            <a:off x="457200" y="1297367"/>
            <a:ext cx="8229600" cy="30681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endParaRPr lang="en-GB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Recognizing </a:t>
            </a: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what’s frequent and useful is not a given.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endParaRPr lang="en-GB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Giving </a:t>
            </a: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good examples is difficult especially if they require complex sentences.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endParaRPr lang="en-GB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Need </a:t>
            </a: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 notice and plan language within coursebooks.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4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And some final tips . . . </a:t>
            </a:r>
            <a:endParaRPr lang="en-GB" sz="40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457200" y="1417636"/>
            <a:ext cx="8229600" cy="47086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Plan 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language - 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what activity.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	Plan not just to complete aims, but to allow for students’ talk.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	Think about what students might say in </a:t>
            </a:r>
            <a:r>
              <a:rPr lang="en-GB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Speaking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tasks.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	Write dialogues for particular situations.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	Brainstorm new lexical sets / networks.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	Write your own exercises.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Find a buddy and ...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	Discuss interesting errors you came across.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8	Discuss interesting questions I was asked in class today.</a:t>
            </a:r>
          </a:p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9	Discuss new language you'd never taught / thought about teaching until it</a:t>
            </a: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	came 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up in class.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	Discuss what you learnt about your students.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err="1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www.lexicallab.com</a:t>
            </a:r>
            <a:endParaRPr lang="en-GB" sz="48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457200" y="1187730"/>
            <a:ext cx="8229600" cy="493857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8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18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32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32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32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r>
              <a:rPr lang="en-GB" sz="3200" b="1" dirty="0" err="1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www.facebook.com/hughdellarandrewwalkley</a:t>
            </a:r>
            <a:endParaRPr lang="en-GB" sz="32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You have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three minutes </a:t>
            </a: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 write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examples of some of </a:t>
            </a: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these words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/</a:t>
            </a:r>
            <a:r>
              <a:rPr lang="en-GB" sz="3200" b="1" i="0" u="none" strike="noStrike" cap="none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structures</a:t>
            </a: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ambitious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beard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Muslim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paramedic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criticism</a:t>
            </a:r>
            <a:endParaRPr lang="en-GB" sz="28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past </a:t>
            </a: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continuous</a:t>
            </a:r>
          </a:p>
          <a:p>
            <a:pPr marL="0" lvl="0" indent="0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arise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terms of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whereby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3200" b="0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Assessing frequency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288230"/>
            <a:ext cx="8229600" cy="48470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serious 		fun 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ambitious 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hard-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working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122		52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16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2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arise 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store  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supermarket 	beard</a:t>
            </a: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96		93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17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9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criticism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controversy 	headline		trademark</a:t>
            </a: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47		21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16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2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whereby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Muslim 		contend 		paramedic</a:t>
            </a: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		17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9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fter the 		in 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terms of 	by the time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singer		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219		99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37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18		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Font typeface="Arial"/>
              <a:buNone/>
            </a:pPr>
            <a:endParaRPr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Font typeface="Arial"/>
              <a:buNone/>
            </a:pPr>
            <a:endParaRPr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Numbers refer to occurrences per million in BNC:</a:t>
            </a: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source </a:t>
            </a:r>
            <a:r>
              <a:rPr lang="en-GB" sz="1600" b="0" i="0" u="sng" strike="noStrike" cap="none" baseline="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phrasesinenglish.org</a:t>
            </a: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/ </a:t>
            </a:r>
            <a:r>
              <a:rPr lang="en-GB" sz="1600" b="0" i="0" u="sng" strike="noStrike" cap="none" baseline="0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Macmillan dictionary</a:t>
            </a:r>
            <a:endParaRPr lang="en-GB" sz="1600" b="0" i="0" u="sng" strike="noStrike" cap="none" baseline="0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4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 attraction of simple examples</a:t>
            </a:r>
            <a:endParaRPr lang="en-GB" sz="32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260821"/>
            <a:ext cx="8229600" cy="486547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She is ambitious.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 has a beard.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She is Muslim.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 is a paramedic. 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en-GB" sz="2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faces a </a:t>
            </a: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lot of criticism.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phone rang while I was having a bath.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problem has arisen. 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My job is bad in terms of money.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whereby ….</a:t>
            </a:r>
          </a:p>
          <a:p>
            <a:pPr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36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Explaining the attraction</a:t>
            </a:r>
            <a:endParaRPr lang="en-GB" sz="3600" b="1" i="0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availability bias</a:t>
            </a:r>
          </a:p>
          <a:p>
            <a:pPr marL="342900" marR="0" lvl="0" indent="-292100" algn="l" rtl="0">
              <a:lnSpc>
                <a:spcPct val="90000"/>
              </a:lnSpc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representational bias / simple </a:t>
            </a:r>
            <a:r>
              <a:rPr lang="en-GB" sz="3200" b="0" i="1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is Y </a:t>
            </a:r>
            <a:r>
              <a:rPr lang="en-GB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pattern</a:t>
            </a:r>
            <a:endParaRPr lang="en-GB" sz="32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92100" algn="l" rtl="0">
              <a:lnSpc>
                <a:spcPct val="90000"/>
              </a:lnSpc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(ELT) priming</a:t>
            </a:r>
            <a:endParaRPr lang="en-GB"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lt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buClr>
                <a:srgbClr val="FFFF00"/>
              </a:buClr>
              <a:buFont typeface="Arial"/>
              <a:buNone/>
            </a:pP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buClr>
                <a:schemeClr val="lt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01526" y="274637"/>
            <a:ext cx="8385274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/>
          <p:nvPr/>
        </p:nvSpPr>
        <p:spPr>
          <a:xfrm flipH="1">
            <a:off x="457200" y="1600200"/>
            <a:ext cx="8552027" cy="4526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Frequent words: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are what students will see / hear and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want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speak / write.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might be the ‘glue’ as much as grammar.</a:t>
            </a:r>
          </a:p>
          <a:p>
            <a:pPr rtl="0">
              <a:spcBef>
                <a:spcPts val="0"/>
              </a:spcBef>
              <a:buNone/>
            </a:pPr>
            <a:endParaRPr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Single words / simple examples: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may not illustrate meaning.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may not reflect actual use.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will not provide sufficient exposure to 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grammar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will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recycle frequent words sufficiently.</a:t>
            </a: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FontTx/>
              <a:buChar char="-"/>
            </a:pPr>
            <a:endParaRPr sz="28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 crave simplicity and yet . . . chess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masters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&amp; the 10,000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hours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457199" y="609600"/>
            <a:ext cx="5619125" cy="80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36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Why it might be a problem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Getting better at judging frequency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8" name="Shape 148"/>
          <p:cNvSpPr txBox="1"/>
          <p:nvPr/>
        </p:nvSpPr>
        <p:spPr>
          <a:xfrm>
            <a:off x="648925" y="1775000"/>
            <a:ext cx="7168200" cy="261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2400" u="sng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</a:t>
            </a:r>
            <a:r>
              <a:rPr lang="en-GB" sz="2400" u="sng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://www.macmillandictionary.com/red-word-game/</a:t>
            </a:r>
            <a:endParaRPr lang="en-GB" sz="2400" u="sng" dirty="0" smtClea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Google</a:t>
            </a: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Find a friend</a:t>
            </a:r>
          </a:p>
          <a:p>
            <a:pPr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-GB" sz="3200" u="sng" dirty="0">
                <a:solidFill>
                  <a:srgbClr val="FFFFFF"/>
                </a:solidFill>
                <a:hlinkClick r:id="rId3"/>
              </a:rPr>
              <a:t>ambitious</a:t>
            </a:r>
          </a:p>
          <a:p>
            <a:pPr marL="0" indent="0" rtl="0">
              <a:spcBef>
                <a:spcPts val="0"/>
              </a:spcBef>
              <a:buNone/>
            </a:pPr>
            <a:endParaRPr sz="3200" dirty="0">
              <a:solidFill>
                <a:srgbClr val="FFFFFF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-GB" sz="3200" dirty="0" smtClean="0">
                <a:solidFill>
                  <a:srgbClr val="FFFF00"/>
                </a:solidFill>
              </a:rPr>
              <a:t>adverb </a:t>
            </a:r>
            <a:r>
              <a:rPr lang="en-GB" sz="3200" dirty="0">
                <a:solidFill>
                  <a:srgbClr val="FFFF00"/>
                </a:solidFill>
              </a:rPr>
              <a:t>- </a:t>
            </a:r>
            <a:r>
              <a:rPr lang="en-GB" sz="3200" dirty="0" smtClean="0">
                <a:solidFill>
                  <a:srgbClr val="FFFF00"/>
                </a:solidFill>
              </a:rPr>
              <a:t>adjective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en-GB" sz="3200" dirty="0" smtClean="0">
                <a:solidFill>
                  <a:srgbClr val="FFFF00"/>
                </a:solidFill>
              </a:rPr>
              <a:t>adjective </a:t>
            </a:r>
            <a:r>
              <a:rPr lang="en-GB" sz="3200" dirty="0">
                <a:solidFill>
                  <a:srgbClr val="FFFF00"/>
                </a:solidFill>
              </a:rPr>
              <a:t>- noun</a:t>
            </a:r>
          </a:p>
          <a:p>
            <a:pPr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457200" y="589925"/>
            <a:ext cx="7054500" cy="101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</a:rPr>
              <a:t>Getting better at giving examples:</a:t>
            </a:r>
            <a:endParaRPr lang="en-GB" sz="3200" b="1" dirty="0" smtClean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GB" sz="2400" b="1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rgbClr val="FFFF00"/>
                </a:solidFill>
              </a:rPr>
              <a:t>START with collocation</a:t>
            </a:r>
            <a:r>
              <a:rPr lang="en-GB" sz="2400" b="1" dirty="0" smtClean="0">
                <a:solidFill>
                  <a:srgbClr val="FFFFFF"/>
                </a:solidFill>
              </a:rPr>
              <a:t> </a:t>
            </a:r>
            <a:endParaRPr lang="en-GB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1076</Words>
  <Application>Microsoft Office PowerPoint</Application>
  <PresentationFormat>Diaprojekcija na zaslonu (4:3)</PresentationFormat>
  <Paragraphs>207</Paragraphs>
  <Slides>23</Slides>
  <Notes>23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Wingdings</vt:lpstr>
      <vt:lpstr>Office Theme</vt:lpstr>
      <vt:lpstr>Smooth sailing through the sea of words</vt:lpstr>
      <vt:lpstr>Put the words in each group in order of frequency.  You have two minutes.</vt:lpstr>
      <vt:lpstr>You have three minutes to write examples of some of these words / structures.</vt:lpstr>
      <vt:lpstr>Assessing frequency</vt:lpstr>
      <vt:lpstr>The attraction of simple examples</vt:lpstr>
      <vt:lpstr>Explaining the attraction</vt:lpstr>
      <vt:lpstr>PowerPointova predstavitev</vt:lpstr>
      <vt:lpstr>Getting better at judging frequency</vt:lpstr>
      <vt:lpstr>PowerPointova predstavitev</vt:lpstr>
      <vt:lpstr>What about collocations of collocations?</vt:lpstr>
      <vt:lpstr>PowerPointova predstavitev</vt:lpstr>
      <vt:lpstr>PowerPointova predstavitev</vt:lpstr>
      <vt:lpstr>Ask yourself . . . When? Why? Who to?</vt:lpstr>
      <vt:lpstr>PowerPointova predstavitev</vt:lpstr>
      <vt:lpstr>From examples to noticing: grammar</vt:lpstr>
      <vt:lpstr>PowerPointova predstavitev</vt:lpstr>
      <vt:lpstr>From examples to noticing: patterns and vocabulary</vt:lpstr>
      <vt:lpstr>PowerPointova predstavitev</vt:lpstr>
      <vt:lpstr>Questions that check understanding and generate language</vt:lpstr>
      <vt:lpstr>Problems with traditional lexical sets</vt:lpstr>
      <vt:lpstr>Some final thoughts</vt:lpstr>
      <vt:lpstr>And some final tips . . . </vt:lpstr>
      <vt:lpstr>      www.lexicallab.com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lot more Lexical Teacher</dc:title>
  <dc:creator>sandra</dc:creator>
  <cp:lastModifiedBy>Sandra Vida</cp:lastModifiedBy>
  <cp:revision>8</cp:revision>
  <dcterms:created xsi:type="dcterms:W3CDTF">2015-09-13T09:16:41Z</dcterms:created>
  <dcterms:modified xsi:type="dcterms:W3CDTF">2018-03-16T09:17:54Z</dcterms:modified>
</cp:coreProperties>
</file>